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sldIdLst>
    <p:sldId id="342" r:id="rId2"/>
    <p:sldId id="433" r:id="rId3"/>
    <p:sldId id="300" r:id="rId4"/>
    <p:sldId id="257" r:id="rId5"/>
    <p:sldId id="258" r:id="rId6"/>
    <p:sldId id="343" r:id="rId7"/>
    <p:sldId id="348" r:id="rId8"/>
    <p:sldId id="349" r:id="rId9"/>
    <p:sldId id="432" r:id="rId10"/>
    <p:sldId id="356" r:id="rId11"/>
    <p:sldId id="351" r:id="rId12"/>
    <p:sldId id="352" r:id="rId13"/>
    <p:sldId id="353" r:id="rId14"/>
    <p:sldId id="354" r:id="rId15"/>
    <p:sldId id="350" r:id="rId16"/>
    <p:sldId id="355" r:id="rId17"/>
    <p:sldId id="259" r:id="rId18"/>
    <p:sldId id="361" r:id="rId19"/>
    <p:sldId id="345" r:id="rId20"/>
    <p:sldId id="346" r:id="rId21"/>
    <p:sldId id="357" r:id="rId22"/>
    <p:sldId id="359" r:id="rId23"/>
    <p:sldId id="358" r:id="rId24"/>
    <p:sldId id="360" r:id="rId25"/>
    <p:sldId id="362" r:id="rId26"/>
    <p:sldId id="260" r:id="rId27"/>
    <p:sldId id="363" r:id="rId28"/>
    <p:sldId id="364" r:id="rId29"/>
    <p:sldId id="365" r:id="rId30"/>
    <p:sldId id="366" r:id="rId31"/>
    <p:sldId id="367" r:id="rId32"/>
    <p:sldId id="368" r:id="rId33"/>
    <p:sldId id="261" r:id="rId34"/>
    <p:sldId id="369" r:id="rId35"/>
    <p:sldId id="370" r:id="rId36"/>
    <p:sldId id="371" r:id="rId37"/>
    <p:sldId id="372" r:id="rId38"/>
    <p:sldId id="374" r:id="rId39"/>
    <p:sldId id="373" r:id="rId40"/>
    <p:sldId id="262" r:id="rId41"/>
    <p:sldId id="380" r:id="rId42"/>
    <p:sldId id="377" r:id="rId43"/>
    <p:sldId id="375" r:id="rId44"/>
    <p:sldId id="378" r:id="rId45"/>
    <p:sldId id="381" r:id="rId46"/>
    <p:sldId id="379" r:id="rId47"/>
    <p:sldId id="263" r:id="rId48"/>
    <p:sldId id="264" r:id="rId49"/>
    <p:sldId id="383" r:id="rId50"/>
    <p:sldId id="407" r:id="rId51"/>
    <p:sldId id="413" r:id="rId52"/>
    <p:sldId id="401" r:id="rId53"/>
    <p:sldId id="402" r:id="rId54"/>
    <p:sldId id="408" r:id="rId55"/>
    <p:sldId id="414" r:id="rId56"/>
    <p:sldId id="409" r:id="rId57"/>
    <p:sldId id="412" r:id="rId58"/>
    <p:sldId id="410" r:id="rId59"/>
    <p:sldId id="411" r:id="rId60"/>
    <p:sldId id="384" r:id="rId61"/>
    <p:sldId id="393" r:id="rId62"/>
    <p:sldId id="394" r:id="rId63"/>
    <p:sldId id="395" r:id="rId64"/>
    <p:sldId id="396" r:id="rId65"/>
    <p:sldId id="397" r:id="rId66"/>
    <p:sldId id="398" r:id="rId67"/>
    <p:sldId id="399" r:id="rId68"/>
    <p:sldId id="400" r:id="rId69"/>
    <p:sldId id="403" r:id="rId70"/>
    <p:sldId id="417" r:id="rId71"/>
    <p:sldId id="418" r:id="rId72"/>
    <p:sldId id="419" r:id="rId73"/>
    <p:sldId id="421" r:id="rId74"/>
    <p:sldId id="376" r:id="rId75"/>
    <p:sldId id="422" r:id="rId76"/>
    <p:sldId id="423" r:id="rId77"/>
    <p:sldId id="434" r:id="rId78"/>
    <p:sldId id="429" r:id="rId79"/>
    <p:sldId id="435" r:id="rId80"/>
    <p:sldId id="385" r:id="rId81"/>
    <p:sldId id="416" r:id="rId82"/>
    <p:sldId id="386" r:id="rId83"/>
    <p:sldId id="415" r:id="rId84"/>
    <p:sldId id="265" r:id="rId85"/>
    <p:sldId id="382" r:id="rId86"/>
    <p:sldId id="266" r:id="rId87"/>
    <p:sldId id="427" r:id="rId88"/>
    <p:sldId id="387" r:id="rId89"/>
    <p:sldId id="426" r:id="rId90"/>
    <p:sldId id="428" r:id="rId91"/>
    <p:sldId id="424" r:id="rId92"/>
    <p:sldId id="390" r:id="rId93"/>
    <p:sldId id="391" r:id="rId94"/>
    <p:sldId id="388" r:id="rId95"/>
    <p:sldId id="392" r:id="rId96"/>
    <p:sldId id="389" r:id="rId97"/>
    <p:sldId id="430" r:id="rId98"/>
    <p:sldId id="267" r:id="rId99"/>
    <p:sldId id="268" r:id="rId100"/>
    <p:sldId id="269" r:id="rId101"/>
    <p:sldId id="431" r:id="rId102"/>
    <p:sldId id="270" r:id="rId103"/>
    <p:sldId id="344" r:id="rId10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81"/>
    <p:restoredTop sz="94647"/>
  </p:normalViewPr>
  <p:slideViewPr>
    <p:cSldViewPr snapToGrid="0" snapToObjects="1">
      <p:cViewPr varScale="1">
        <p:scale>
          <a:sx n="146" d="100"/>
          <a:sy n="146" d="100"/>
        </p:scale>
        <p:origin x="225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08:14:19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08:13:48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3175 1 24575,'-98'3'0,"0"0"0,1 0 0,-1 0 0,0 0 0,1 0 0,-1 0 0,0 0 0,0 0 0,1 0 0,-1 0 0,0 0 0,0 0 0,1 0 0,-1 0 0,0 0 0,1 0 0,-1 0 0,-6 0 0,-7 0 0,-6-1 0,-3 0 0,-2 0 0,1 0 0,3 1 0,5-1 0,6 1 0,10 1 0,10 0 0,14 1 0,15 1 0,18 1 0,19 2 0,18 6 0,-1 6 0,4-16 0,0 1 0,0-1 0,0 8 0,0-2 0,0 16 0,0-12 0,0 12 0,0-3 0,3-4 0,-2 12 0,2-20 0,-3 26 0,0-20 0,3 17 0,-2-12 0,6 0 0,-1 27 0,2-15 0,7 23 0,-7-33 0,4 2 0,-5-13 0,0 3 0,10 8 0,-5-5 0,9 6 0,-7-11 0,-4-3 0,2-5 0,-5 5 0,6-5 0,3 11 0,-5-9 0,3 5 0,-8-8 0,-3 2 0,2 2 0,-2-1 0,0 0 0,0-4 0,-3 4 0,0 1 0,0 3 0,2-4 0,-1 0 0,4 0 0,-4-3 0,8 10 0,-1-5 0,6 3 0,-2-4 0,34-1 0,11 1 0,11 1 0,22 2 0,12 1-575,-23-3 1,7 0 0,4 1 0,-3-2 574,-6-1 0,-1 0 0,-1-1 0,0-1 0,-1 0 0,1 0 0,-2-1 0,-6-1 0,36 1 0,-15-3 0,-3-3 0,-47 0 0,-25-2 0,-3-6 0,0 1 2297,3-4-2297,0 1 0,-6 5 0,2-1 0,-7 3 0,2 0 0,12-8 0,5 6 0,32-8 0,15 12 0,-14-2 0,4 0 0,-6 3 0,0 0 0,1-2 0,-3-1 0,16-2 0,-25-12 0,-21 7 0,-1-9 0,-9 9 0,15-12 0,-7 2 0,9-3 0,-11 4 0,-3 5 0,-4 4 0,12-14 0,0-13-6784,6-17 6784,-6 1 0,-10 10 0,-3 15 0,-8 9 0,-1 2 0,-3 4 0,0-4 6784,0 3-6784,0-8 0,0-2 0,0 0 0,0 4 0,-4-7 0,3 5 0,-6-13 0,2 6 0,-3 1 0,2 13 0,-1 4 0,-2-2 0,-1 8 0,-4-12 0,0 3 0,1 3 0,-2-10 0,4 5 0,-3-6 0,2-1 0,-2 4 0,-1-2 0,-4 1 0,6 1 0,-5 0 0,11 6 0,-2 4 0,5 0 0,0 4 0,1-1 0,-6 0 0,3 1 0,-6-1 0,6 0 0,-1 3 0,5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08:13:50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09:04:01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24575,'0'-3'0,"0"1"0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09:04:09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ajd tytułowy">
    <p:bg>
      <p:bgPr>
        <a:blipFill dpi="0" rotWithShape="1">
          <a:blip r:embed="rId2" cstate="print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rgbClr val="414141"/>
                </a:solidFill>
                <a:latin typeface="Raleway-v4020 Black" pitchFamily="50" charset="-18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单击以编辑母版副标题样式</a:t>
            </a:r>
            <a:endParaRPr lang="en-GB" dirty="0"/>
          </a:p>
        </p:txBody>
      </p:sp>
      <p:sp>
        <p:nvSpPr>
          <p:cNvPr id="7" name="TextBox 7"/>
          <p:cNvSpPr txBox="1"/>
          <p:nvPr/>
        </p:nvSpPr>
        <p:spPr>
          <a:xfrm>
            <a:off x="359532" y="332657"/>
            <a:ext cx="2097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err="1">
                <a:solidFill>
                  <a:srgbClr val="006EBE"/>
                </a:solidFill>
                <a:latin typeface="Arial Narrow" panose="020B07060202020A0204" pitchFamily="34" charset="0"/>
              </a:rPr>
              <a:t>NobleProg</a:t>
            </a:r>
            <a:endParaRPr lang="en-GB" sz="3600" b="1" i="1" dirty="0">
              <a:solidFill>
                <a:srgbClr val="006EBE"/>
              </a:solidFill>
              <a:latin typeface="Arial Narrow" panose="020B07060202020A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83422" y="1838923"/>
            <a:ext cx="78867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237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aleway-v4020 Thin" pitchFamily="50" charset="-18"/>
              </a:defRPr>
            </a:lvl1pPr>
          </a:lstStyle>
          <a:p>
            <a:r>
              <a:rPr lang="en-US" altLang="zh-CN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>
            <a:lvl1pPr>
              <a:defRPr>
                <a:solidFill>
                  <a:srgbClr val="414141"/>
                </a:solidFill>
                <a:latin typeface="Raleway-v4020" pitchFamily="50" charset="-18"/>
              </a:defRPr>
            </a:lvl1pPr>
            <a:lvl2pPr>
              <a:defRPr>
                <a:solidFill>
                  <a:srgbClr val="414141"/>
                </a:solidFill>
                <a:latin typeface="Raleway-v4020" pitchFamily="50" charset="-18"/>
              </a:defRPr>
            </a:lvl2pPr>
            <a:lvl3pPr>
              <a:defRPr>
                <a:solidFill>
                  <a:srgbClr val="414141"/>
                </a:solidFill>
                <a:latin typeface="Raleway-v4020" pitchFamily="50" charset="-18"/>
              </a:defRPr>
            </a:lvl3pPr>
            <a:lvl4pPr>
              <a:defRPr>
                <a:solidFill>
                  <a:srgbClr val="414141"/>
                </a:solidFill>
                <a:latin typeface="Raleway-v4020" pitchFamily="50" charset="-18"/>
              </a:defRPr>
            </a:lvl4pPr>
            <a:lvl5pPr>
              <a:defRPr>
                <a:solidFill>
                  <a:srgbClr val="414141"/>
                </a:solidFill>
                <a:latin typeface="Raleway-v4020" pitchFamily="50" charset="-18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154354" y="6156594"/>
            <a:ext cx="1460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>
                <a:solidFill>
                  <a:srgbClr val="006EBE"/>
                </a:solidFill>
                <a:latin typeface="Arial Narrow" panose="020B07060202020A0204" pitchFamily="34" charset="0"/>
              </a:rPr>
              <a:t>NobleProg</a:t>
            </a:r>
            <a:endParaRPr lang="en-GB" sz="2400" b="1" i="1" dirty="0">
              <a:solidFill>
                <a:srgbClr val="006EBE"/>
              </a:solidFill>
              <a:latin typeface="Arial Narrow" panose="020B07060202020A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481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>
            <a:lvl1pPr>
              <a:defRPr>
                <a:latin typeface="Raleway-v4020 Thin" pitchFamily="50" charset="-18"/>
              </a:defRPr>
            </a:lvl1pPr>
          </a:lstStyle>
          <a:p>
            <a:r>
              <a:rPr lang="en-US" altLang="zh-CN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>
            <a:lvl1pPr>
              <a:defRPr>
                <a:latin typeface="Raleway-v4020" pitchFamily="50" charset="-18"/>
              </a:defRPr>
            </a:lvl1pPr>
            <a:lvl2pPr>
              <a:defRPr>
                <a:latin typeface="Raleway-v4020" pitchFamily="50" charset="-18"/>
              </a:defRPr>
            </a:lvl2pPr>
            <a:lvl3pPr>
              <a:defRPr>
                <a:latin typeface="Raleway-v4020" pitchFamily="50" charset="-18"/>
              </a:defRPr>
            </a:lvl3pPr>
            <a:lvl4pPr>
              <a:defRPr>
                <a:latin typeface="Raleway-v4020" pitchFamily="50" charset="-18"/>
              </a:defRPr>
            </a:lvl4pPr>
            <a:lvl5pPr>
              <a:defRPr>
                <a:latin typeface="Raleway-v4020" pitchFamily="50" charset="-18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154354" y="6156594"/>
            <a:ext cx="1460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>
                <a:solidFill>
                  <a:srgbClr val="006EBE"/>
                </a:solidFill>
                <a:latin typeface="Arial Narrow" panose="020B07060202020A0204" pitchFamily="34" charset="0"/>
              </a:rPr>
              <a:t>NobleProg</a:t>
            </a:r>
            <a:endParaRPr lang="en-GB" sz="2400" b="1" i="1" dirty="0">
              <a:solidFill>
                <a:srgbClr val="006EBE"/>
              </a:solidFill>
              <a:latin typeface="Arial Narrow" panose="020B07060202020A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6471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0115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06EBE"/>
                </a:solidFill>
                <a:latin typeface="Raleway-v4020 Thin" pitchFamily="50" charset="-18"/>
              </a:defRPr>
            </a:lvl1pPr>
          </a:lstStyle>
          <a:p>
            <a:r>
              <a:rPr lang="en-US" altLang="zh-CN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rgbClr val="414141"/>
                </a:solidFill>
                <a:latin typeface="Raleway-v4020" pitchFamily="50" charset="-18"/>
              </a:defRPr>
            </a:lvl1pPr>
            <a:lvl2pPr>
              <a:defRPr>
                <a:solidFill>
                  <a:srgbClr val="414141"/>
                </a:solidFill>
                <a:latin typeface="Raleway-v4020" pitchFamily="50" charset="-18"/>
              </a:defRPr>
            </a:lvl2pPr>
            <a:lvl3pPr>
              <a:defRPr>
                <a:solidFill>
                  <a:srgbClr val="414141"/>
                </a:solidFill>
                <a:latin typeface="Raleway-v4020" pitchFamily="50" charset="-18"/>
              </a:defRPr>
            </a:lvl3pPr>
            <a:lvl4pPr>
              <a:defRPr>
                <a:solidFill>
                  <a:srgbClr val="414141"/>
                </a:solidFill>
                <a:latin typeface="Raleway-v4020" pitchFamily="50" charset="-18"/>
              </a:defRPr>
            </a:lvl4pPr>
            <a:lvl5pPr>
              <a:defRPr>
                <a:solidFill>
                  <a:srgbClr val="414141"/>
                </a:solidFill>
                <a:latin typeface="Raleway-v4020" pitchFamily="50" charset="-18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7154354" y="6156594"/>
            <a:ext cx="1460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>
                <a:solidFill>
                  <a:srgbClr val="006EBE"/>
                </a:solidFill>
                <a:latin typeface="Arial Narrow" panose="020B07060202020A0204" pitchFamily="34" charset="0"/>
              </a:rPr>
              <a:t>NobleProg</a:t>
            </a:r>
            <a:endParaRPr lang="en-GB" sz="2400" b="1" i="1" dirty="0">
              <a:solidFill>
                <a:srgbClr val="006EBE"/>
              </a:solidFill>
              <a:latin typeface="Arial Narrow" panose="020B07060202020A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965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62262"/>
          </a:xfrm>
        </p:spPr>
        <p:txBody>
          <a:bodyPr anchor="b"/>
          <a:lstStyle>
            <a:lvl1pPr>
              <a:defRPr sz="4500">
                <a:solidFill>
                  <a:srgbClr val="006EBE"/>
                </a:solidFill>
                <a:latin typeface="Raleway-v4020 Thin" pitchFamily="50" charset="-18"/>
              </a:defRPr>
            </a:lvl1pPr>
          </a:lstStyle>
          <a:p>
            <a:r>
              <a:rPr lang="en-US" altLang="zh-CN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rgbClr val="414141"/>
                </a:solidFill>
                <a:latin typeface="Raleway-v4020 Black" pitchFamily="50" charset="-18"/>
              </a:defRPr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154354" y="6156594"/>
            <a:ext cx="1460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>
                <a:solidFill>
                  <a:srgbClr val="006EBE"/>
                </a:solidFill>
                <a:latin typeface="Arial Narrow" panose="020B07060202020A0204" pitchFamily="34" charset="0"/>
              </a:rPr>
              <a:t>NobleProg</a:t>
            </a:r>
            <a:endParaRPr lang="en-GB" sz="2400" b="1" i="1" dirty="0">
              <a:solidFill>
                <a:srgbClr val="006EBE"/>
              </a:solidFill>
              <a:latin typeface="Arial Narrow" panose="020B07060202020A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71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6EBE"/>
                </a:solidFill>
                <a:latin typeface="Raleway-v4020 Thin" pitchFamily="50" charset="-18"/>
              </a:defRPr>
            </a:lvl1pPr>
          </a:lstStyle>
          <a:p>
            <a:r>
              <a:rPr lang="en-US" altLang="zh-CN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defRPr sz="2100">
                <a:solidFill>
                  <a:srgbClr val="414141"/>
                </a:solidFill>
                <a:latin typeface="Raleway-v4020" pitchFamily="50" charset="-18"/>
              </a:defRPr>
            </a:lvl1pPr>
            <a:lvl2pPr>
              <a:defRPr sz="1800">
                <a:solidFill>
                  <a:srgbClr val="414141"/>
                </a:solidFill>
                <a:latin typeface="Raleway-v4020" pitchFamily="50" charset="-18"/>
              </a:defRPr>
            </a:lvl2pPr>
            <a:lvl3pPr>
              <a:defRPr sz="1500">
                <a:solidFill>
                  <a:srgbClr val="414141"/>
                </a:solidFill>
                <a:latin typeface="Raleway-v4020" pitchFamily="50" charset="-18"/>
              </a:defRPr>
            </a:lvl3pPr>
            <a:lvl4pPr>
              <a:defRPr sz="1350">
                <a:solidFill>
                  <a:srgbClr val="414141"/>
                </a:solidFill>
                <a:latin typeface="Raleway-v4020" pitchFamily="50" charset="-18"/>
              </a:defRPr>
            </a:lvl4pPr>
            <a:lvl5pPr>
              <a:defRPr sz="1350">
                <a:solidFill>
                  <a:srgbClr val="414141"/>
                </a:solidFill>
                <a:latin typeface="Raleway-v4020" pitchFamily="50" charset="-18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defRPr sz="2100">
                <a:solidFill>
                  <a:srgbClr val="414141"/>
                </a:solidFill>
                <a:latin typeface="Raleway-v4020" pitchFamily="50" charset="-18"/>
              </a:defRPr>
            </a:lvl1pPr>
            <a:lvl2pPr>
              <a:defRPr sz="1800">
                <a:solidFill>
                  <a:srgbClr val="414141"/>
                </a:solidFill>
                <a:latin typeface="Raleway-v4020" pitchFamily="50" charset="-18"/>
              </a:defRPr>
            </a:lvl2pPr>
            <a:lvl3pPr>
              <a:defRPr sz="1500">
                <a:solidFill>
                  <a:srgbClr val="414141"/>
                </a:solidFill>
                <a:latin typeface="Raleway-v4020" pitchFamily="50" charset="-18"/>
              </a:defRPr>
            </a:lvl3pPr>
            <a:lvl4pPr>
              <a:defRPr sz="1350">
                <a:solidFill>
                  <a:srgbClr val="414141"/>
                </a:solidFill>
                <a:latin typeface="Raleway-v4020" pitchFamily="50" charset="-18"/>
              </a:defRPr>
            </a:lvl4pPr>
            <a:lvl5pPr>
              <a:defRPr sz="1350">
                <a:solidFill>
                  <a:srgbClr val="414141"/>
                </a:solidFill>
                <a:latin typeface="Raleway-v4020" pitchFamily="50" charset="-18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7"/>
          <p:cNvSpPr txBox="1"/>
          <p:nvPr/>
        </p:nvSpPr>
        <p:spPr>
          <a:xfrm>
            <a:off x="7154354" y="6156594"/>
            <a:ext cx="1460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>
                <a:solidFill>
                  <a:srgbClr val="006EBE"/>
                </a:solidFill>
                <a:latin typeface="Arial Narrow" panose="020B07060202020A0204" pitchFamily="34" charset="0"/>
              </a:rPr>
              <a:t>NobleProg</a:t>
            </a:r>
            <a:endParaRPr lang="en-GB" sz="2400" b="1" i="1" dirty="0">
              <a:solidFill>
                <a:srgbClr val="006EBE"/>
              </a:solidFill>
              <a:latin typeface="Arial Narrow" panose="020B07060202020A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557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74638"/>
            <a:ext cx="7886700" cy="1143000"/>
          </a:xfrm>
        </p:spPr>
        <p:txBody>
          <a:bodyPr/>
          <a:lstStyle>
            <a:lvl1pPr>
              <a:defRPr>
                <a:solidFill>
                  <a:srgbClr val="006EBE"/>
                </a:solidFill>
                <a:latin typeface="Raleway-v4020 Thin" pitchFamily="50" charset="-18"/>
              </a:defRPr>
            </a:lvl1pPr>
          </a:lstStyle>
          <a:p>
            <a:r>
              <a:rPr lang="en-US" altLang="zh-CN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1489075"/>
            <a:ext cx="3867150" cy="641350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rgbClr val="414141"/>
                </a:solidFill>
                <a:latin typeface="Raleway-v4020 Black" pitchFamily="50" charset="-18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3888" y="2193926"/>
            <a:ext cx="3867150" cy="3978275"/>
          </a:xfrm>
        </p:spPr>
        <p:txBody>
          <a:bodyPr/>
          <a:lstStyle>
            <a:lvl1pPr>
              <a:defRPr sz="1800">
                <a:solidFill>
                  <a:srgbClr val="414141"/>
                </a:solidFill>
                <a:latin typeface="Raleway-v4020" pitchFamily="50" charset="-18"/>
              </a:defRPr>
            </a:lvl1pPr>
            <a:lvl2pPr>
              <a:defRPr sz="1500">
                <a:solidFill>
                  <a:srgbClr val="414141"/>
                </a:solidFill>
                <a:latin typeface="Raleway-v4020" pitchFamily="50" charset="-18"/>
              </a:defRPr>
            </a:lvl2pPr>
            <a:lvl3pPr>
              <a:defRPr sz="1350">
                <a:solidFill>
                  <a:srgbClr val="414141"/>
                </a:solidFill>
                <a:latin typeface="Raleway-v4020" pitchFamily="50" charset="-18"/>
              </a:defRPr>
            </a:lvl3pPr>
            <a:lvl4pPr>
              <a:defRPr sz="1200">
                <a:solidFill>
                  <a:srgbClr val="414141"/>
                </a:solidFill>
                <a:latin typeface="Raleway-v4020" pitchFamily="50" charset="-18"/>
              </a:defRPr>
            </a:lvl4pPr>
            <a:lvl5pPr>
              <a:defRPr sz="1200">
                <a:solidFill>
                  <a:srgbClr val="414141"/>
                </a:solidFill>
                <a:latin typeface="Raleway-v4020" pitchFamily="50" charset="-18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2248" y="1489075"/>
            <a:ext cx="3868340" cy="641350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rgbClr val="414141"/>
                </a:solidFill>
                <a:latin typeface="Raleway-v4020 Black" pitchFamily="50" charset="-18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42248" y="2193926"/>
            <a:ext cx="3868340" cy="3978275"/>
          </a:xfrm>
        </p:spPr>
        <p:txBody>
          <a:bodyPr/>
          <a:lstStyle>
            <a:lvl1pPr>
              <a:defRPr sz="1800">
                <a:solidFill>
                  <a:srgbClr val="414141"/>
                </a:solidFill>
                <a:latin typeface="Raleway-v4020" pitchFamily="50" charset="-18"/>
              </a:defRPr>
            </a:lvl1pPr>
            <a:lvl2pPr>
              <a:defRPr sz="1500">
                <a:solidFill>
                  <a:srgbClr val="414141"/>
                </a:solidFill>
                <a:latin typeface="Raleway-v4020" pitchFamily="50" charset="-18"/>
              </a:defRPr>
            </a:lvl2pPr>
            <a:lvl3pPr>
              <a:defRPr sz="1350">
                <a:solidFill>
                  <a:srgbClr val="414141"/>
                </a:solidFill>
                <a:latin typeface="Raleway-v4020" pitchFamily="50" charset="-18"/>
              </a:defRPr>
            </a:lvl3pPr>
            <a:lvl4pPr>
              <a:defRPr sz="1200">
                <a:solidFill>
                  <a:srgbClr val="414141"/>
                </a:solidFill>
                <a:latin typeface="Raleway-v4020" pitchFamily="50" charset="-18"/>
              </a:defRPr>
            </a:lvl4pPr>
            <a:lvl5pPr>
              <a:defRPr sz="1200">
                <a:solidFill>
                  <a:srgbClr val="414141"/>
                </a:solidFill>
                <a:latin typeface="Raleway-v4020" pitchFamily="50" charset="-18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7"/>
          <p:cNvSpPr txBox="1"/>
          <p:nvPr/>
        </p:nvSpPr>
        <p:spPr>
          <a:xfrm>
            <a:off x="7154354" y="6156594"/>
            <a:ext cx="1460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>
                <a:solidFill>
                  <a:srgbClr val="006EBE"/>
                </a:solidFill>
                <a:latin typeface="Arial Narrow" panose="020B07060202020A0204" pitchFamily="34" charset="0"/>
              </a:rPr>
              <a:t>NobleProg</a:t>
            </a:r>
            <a:endParaRPr lang="en-GB" sz="2400" b="1" i="1" dirty="0">
              <a:solidFill>
                <a:srgbClr val="006EBE"/>
              </a:solidFill>
              <a:latin typeface="Arial Narrow" panose="020B07060202020A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9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6EBE"/>
                </a:solidFill>
                <a:latin typeface="Raleway-v4020 Thin" pitchFamily="50" charset="-18"/>
              </a:defRPr>
            </a:lvl1pPr>
          </a:lstStyle>
          <a:p>
            <a:r>
              <a:rPr lang="en-US" altLang="zh-CN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7154354" y="6156594"/>
            <a:ext cx="1460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>
                <a:solidFill>
                  <a:srgbClr val="006EBE"/>
                </a:solidFill>
                <a:latin typeface="Arial Narrow" panose="020B07060202020A0204" pitchFamily="34" charset="0"/>
              </a:rPr>
              <a:t>NobleProg</a:t>
            </a:r>
            <a:endParaRPr lang="en-GB" sz="2400" b="1" i="1" dirty="0">
              <a:solidFill>
                <a:srgbClr val="006EBE"/>
              </a:solidFill>
              <a:latin typeface="Arial Narrow" panose="020B07060202020A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342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7"/>
          <p:cNvSpPr txBox="1"/>
          <p:nvPr/>
        </p:nvSpPr>
        <p:spPr>
          <a:xfrm>
            <a:off x="7154354" y="6156594"/>
            <a:ext cx="1460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>
                <a:solidFill>
                  <a:srgbClr val="006EBE"/>
                </a:solidFill>
                <a:latin typeface="Arial Narrow" panose="020B07060202020A0204" pitchFamily="34" charset="0"/>
              </a:rPr>
              <a:t>NobleProg</a:t>
            </a:r>
            <a:endParaRPr lang="en-GB" sz="2400" b="1" i="1" dirty="0">
              <a:solidFill>
                <a:srgbClr val="006EBE"/>
              </a:solidFill>
              <a:latin typeface="Arial Narrow" panose="020B07060202020A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468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>
                <a:solidFill>
                  <a:srgbClr val="006EBE"/>
                </a:solidFill>
                <a:latin typeface="Raleway-v4020 Thin" pitchFamily="50" charset="-18"/>
              </a:defRPr>
            </a:lvl1pPr>
          </a:lstStyle>
          <a:p>
            <a:r>
              <a:rPr lang="en-US" altLang="zh-CN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>
                <a:solidFill>
                  <a:srgbClr val="414141"/>
                </a:solidFill>
                <a:latin typeface="Raleway-v4020" pitchFamily="50" charset="-18"/>
              </a:defRPr>
            </a:lvl1pPr>
            <a:lvl2pPr>
              <a:defRPr sz="2100">
                <a:solidFill>
                  <a:srgbClr val="414141"/>
                </a:solidFill>
                <a:latin typeface="Raleway-v4020" pitchFamily="50" charset="-18"/>
              </a:defRPr>
            </a:lvl2pPr>
            <a:lvl3pPr>
              <a:defRPr sz="1800">
                <a:solidFill>
                  <a:srgbClr val="414141"/>
                </a:solidFill>
                <a:latin typeface="Raleway-v4020" pitchFamily="50" charset="-18"/>
              </a:defRPr>
            </a:lvl3pPr>
            <a:lvl4pPr>
              <a:defRPr sz="1500">
                <a:solidFill>
                  <a:srgbClr val="414141"/>
                </a:solidFill>
                <a:latin typeface="Raleway-v4020" pitchFamily="50" charset="-18"/>
              </a:defRPr>
            </a:lvl4pPr>
            <a:lvl5pPr>
              <a:defRPr sz="1500">
                <a:solidFill>
                  <a:srgbClr val="414141"/>
                </a:solidFill>
                <a:latin typeface="Raleway-v4020" pitchFamily="50" charset="-18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101850"/>
            <a:ext cx="2949178" cy="3759200"/>
          </a:xfrm>
        </p:spPr>
        <p:txBody>
          <a:bodyPr/>
          <a:lstStyle>
            <a:lvl1pPr marL="0" indent="0">
              <a:buNone/>
              <a:defRPr sz="1200">
                <a:solidFill>
                  <a:srgbClr val="414141"/>
                </a:solidFill>
                <a:latin typeface="Raleway-v4020" pitchFamily="50" charset="-18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7"/>
          <p:cNvSpPr txBox="1"/>
          <p:nvPr/>
        </p:nvSpPr>
        <p:spPr>
          <a:xfrm>
            <a:off x="7154354" y="6156594"/>
            <a:ext cx="1460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>
                <a:solidFill>
                  <a:srgbClr val="006EBE"/>
                </a:solidFill>
                <a:latin typeface="Arial Narrow" panose="020B07060202020A0204" pitchFamily="34" charset="0"/>
              </a:rPr>
              <a:t>NobleProg</a:t>
            </a:r>
            <a:endParaRPr lang="en-GB" sz="2400" b="1" i="1" dirty="0">
              <a:solidFill>
                <a:srgbClr val="006EBE"/>
              </a:solidFill>
              <a:latin typeface="Arial Narrow" panose="020B07060202020A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978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>
                <a:solidFill>
                  <a:srgbClr val="006EBE"/>
                </a:solidFill>
                <a:latin typeface="Raleway-v4020 Thin" pitchFamily="50" charset="-18"/>
              </a:defRPr>
            </a:lvl1pPr>
          </a:lstStyle>
          <a:p>
            <a:r>
              <a:rPr lang="en-US" altLang="zh-CN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>
                <a:latin typeface="Raleway-v4020" pitchFamily="50" charset="-18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zh-CN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101850"/>
            <a:ext cx="2949178" cy="3759200"/>
          </a:xfrm>
        </p:spPr>
        <p:txBody>
          <a:bodyPr/>
          <a:lstStyle>
            <a:lvl1pPr marL="0" indent="0">
              <a:buNone/>
              <a:defRPr sz="1200">
                <a:solidFill>
                  <a:srgbClr val="414141"/>
                </a:solidFill>
                <a:latin typeface="Trebuchet MS" panose="020B060302020202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7"/>
          <p:cNvSpPr txBox="1"/>
          <p:nvPr/>
        </p:nvSpPr>
        <p:spPr>
          <a:xfrm>
            <a:off x="7154354" y="6156594"/>
            <a:ext cx="1460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>
                <a:solidFill>
                  <a:srgbClr val="006EBE"/>
                </a:solidFill>
                <a:latin typeface="Arial Narrow" panose="020B07060202020A0204" pitchFamily="34" charset="0"/>
              </a:rPr>
              <a:t>NobleProg</a:t>
            </a:r>
            <a:endParaRPr lang="en-GB" sz="2400" b="1" i="1" dirty="0">
              <a:solidFill>
                <a:srgbClr val="006EBE"/>
              </a:solidFill>
              <a:latin typeface="Arial Narrow" panose="020B07060202020A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404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 cstate="print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/>
              <a:t>Kliknij, aby edytować styl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3569" y="6356351"/>
            <a:ext cx="692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414141"/>
                </a:solidFill>
                <a:latin typeface="Raleway-v4020" pitchFamily="50" charset="-18"/>
              </a:defRPr>
            </a:lvl1pPr>
          </a:lstStyle>
          <a:p>
            <a:fld id="{5BCAD085-E8A6-8845-BD4E-CB4CCA059FC4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6432" y="6356351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rgbClr val="414141"/>
                </a:solidFill>
                <a:latin typeface="Raleway-v4020" pitchFamily="50" charset="-18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6074" y="6356351"/>
            <a:ext cx="4334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6EBE"/>
                </a:solidFill>
                <a:latin typeface="Raleway-v4020" pitchFamily="50" charset="-18"/>
                <a:ea typeface="Adobe Fan Heiti Std B" panose="020B0700000000000000" pitchFamily="34" charset="-128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978342" y="6322696"/>
            <a:ext cx="133402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50" dirty="0">
                <a:solidFill>
                  <a:srgbClr val="414141"/>
                </a:solidFill>
                <a:latin typeface="Raleway-v4020" pitchFamily="50" charset="-18"/>
                <a:ea typeface="Adobe Fan Heiti Std B" panose="020B0700000000000000" pitchFamily="34" charset="-128"/>
              </a:rPr>
              <a:t>NobleProg® Limited </a:t>
            </a:r>
            <a:r>
              <a:rPr lang="en-GB" sz="750" dirty="0">
                <a:solidFill>
                  <a:srgbClr val="414141"/>
                </a:solidFill>
                <a:latin typeface="Myanmar Text" panose="020B0502040204020203" pitchFamily="34" charset="0"/>
                <a:ea typeface="Adobe Fan Heiti Std B" panose="020B0700000000000000" pitchFamily="34" charset="-128"/>
                <a:cs typeface="Myanmar Text" panose="020B0502040204020203" pitchFamily="34" charset="0"/>
              </a:rPr>
              <a:t>2025</a:t>
            </a:r>
          </a:p>
          <a:p>
            <a:pPr algn="ctr"/>
            <a:r>
              <a:rPr lang="en-GB" sz="750" dirty="0">
                <a:solidFill>
                  <a:srgbClr val="414141"/>
                </a:solidFill>
                <a:latin typeface="Raleway-v4020" pitchFamily="50" charset="-18"/>
                <a:ea typeface="Adobe Fan Heiti Std B" panose="020B0700000000000000" pitchFamily="34" charset="-128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999164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</p:sldLayoutIdLst>
  <p:txStyles>
    <p:titleStyle>
      <a:lvl1pPr algn="l" defTabSz="685800" rtl="0" eaLnBrk="1" latinLnBrk="0" hangingPunct="1">
        <a:spcBef>
          <a:spcPct val="0"/>
        </a:spcBef>
        <a:buNone/>
        <a:defRPr sz="3300" b="1" kern="1200">
          <a:solidFill>
            <a:srgbClr val="006EBE"/>
          </a:solidFill>
          <a:latin typeface="Raleway-v4020 Thin" pitchFamily="50" charset="-18"/>
          <a:ea typeface="Adobe Fan Heiti Std B" panose="020B0700000000000000" pitchFamily="34" charset="-128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2100" kern="1200">
          <a:solidFill>
            <a:srgbClr val="414141"/>
          </a:solidFill>
          <a:latin typeface="Raleway-v4020" pitchFamily="50" charset="-18"/>
          <a:ea typeface="Adobe Fan Heiti Std B" panose="020B0700000000000000" pitchFamily="34" charset="-128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1800" kern="1200">
          <a:solidFill>
            <a:srgbClr val="414141"/>
          </a:solidFill>
          <a:latin typeface="Raleway-v4020" pitchFamily="50" charset="-18"/>
          <a:ea typeface="Adobe Fan Heiti Std B" panose="020B0700000000000000" pitchFamily="34" charset="-128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1500" kern="1200">
          <a:solidFill>
            <a:srgbClr val="414141"/>
          </a:solidFill>
          <a:latin typeface="Raleway-v4020" pitchFamily="50" charset="-18"/>
          <a:ea typeface="Adobe Fan Heiti Std B" panose="020B0700000000000000" pitchFamily="34" charset="-128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1350" kern="1200">
          <a:solidFill>
            <a:srgbClr val="414141"/>
          </a:solidFill>
          <a:latin typeface="Raleway-v4020" pitchFamily="50" charset="-18"/>
          <a:ea typeface="Adobe Fan Heiti Std B" panose="020B0700000000000000" pitchFamily="34" charset="-128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1350" kern="1200">
          <a:solidFill>
            <a:srgbClr val="414141"/>
          </a:solidFill>
          <a:latin typeface="Raleway-v4020" pitchFamily="50" charset="-18"/>
          <a:ea typeface="Adobe Fan Heiti Std B" panose="020B0700000000000000" pitchFamily="34" charset="-128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nrPppASOlE?feature=oembed" TargetMode="Externa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ikit-learn/scikit-learn/tree/main/examples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cikit-learn.org/stable/index.html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11.02462" TargetMode="External"/><Relationship Id="rId2" Type="http://schemas.openxmlformats.org/officeDocument/2006/relationships/hyperlink" Target="https://cloud.google.com/discover/what-is-artificial-general-intelligence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aZe9cNnXzBo?si=jfImVSSDdYmGvZB9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aZe9cNnXzBo?feature=oembed" TargetMode="External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QTw8q1QC-bE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xming521/CTAI.git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I4Risk/antifraud.git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YvioBgtec4U?si=6wrhA6qa_Y0fI-W2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welcome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cs.stanford.edu/people/karpathy/convnetjs/demo/classify2d.html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o.stanford.edu/entries/turing-test/" TargetMode="External"/><Relationship Id="rId2" Type="http://schemas.openxmlformats.org/officeDocument/2006/relationships/hyperlink" Target="http://www.jstor.org/stable/2251299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customXml" Target="../ink/ink3.xml"/><Relationship Id="rId4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customXml" Target="../ink/ink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huggingface.co/openai-community/gpt2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A1CE682E-6848-E007-0C50-DBEBBCB9C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9056" y="2367917"/>
            <a:ext cx="6901162" cy="1655762"/>
          </a:xfrm>
        </p:spPr>
        <p:txBody>
          <a:bodyPr>
            <a:normAutofit fontScale="92500" lnSpcReduction="10000"/>
          </a:bodyPr>
          <a:lstStyle/>
          <a:p>
            <a:r>
              <a:rPr lang="en-US" sz="4000" b="1" dirty="0"/>
              <a:t>Flutter and AI, Machine Learning &amp; Deep Learning </a:t>
            </a:r>
          </a:p>
          <a:p>
            <a:r>
              <a:rPr lang="en-US" sz="4000" b="1" dirty="0" err="1"/>
              <a:t>Turtorial</a:t>
            </a:r>
            <a:endParaRPr lang="en-CN" sz="40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B9AC3-B5CA-1EEA-B0C3-14897B015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E589E-9953-7AF1-9346-ED0DC172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/>
              <a:t>Importance of AI in solving complex problems across industries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4B41B4-268C-E100-BAAC-971695185C65}"/>
              </a:ext>
            </a:extLst>
          </p:cNvPr>
          <p:cNvSpPr txBox="1"/>
          <p:nvPr/>
        </p:nvSpPr>
        <p:spPr>
          <a:xfrm>
            <a:off x="628650" y="1859339"/>
            <a:ext cx="824947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effectLst/>
                <a:latin typeface="Google Sans"/>
              </a:rPr>
              <a:t>The Core Value of AI</a:t>
            </a:r>
          </a:p>
          <a:p>
            <a:pPr>
              <a:buNone/>
            </a:pPr>
            <a:r>
              <a:rPr lang="en-US" dirty="0">
                <a:effectLst/>
                <a:latin typeface="Google Sans Text"/>
              </a:rPr>
              <a:t>In all these cases, AI is important because it provides four key capabilities to solve complex problems: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effectLst/>
                <a:latin typeface="Google Sans Text"/>
              </a:rPr>
              <a:t>Scale:</a:t>
            </a:r>
            <a:r>
              <a:rPr lang="en-US" dirty="0">
                <a:effectLst/>
                <a:latin typeface="Google Sans Text"/>
              </a:rPr>
              <a:t> It handles data volumes ($ \text{petabytes}$) that would overwhelm a human team.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effectLst/>
                <a:latin typeface="Google Sans Text"/>
              </a:rPr>
              <a:t>Speed:</a:t>
            </a:r>
            <a:r>
              <a:rPr lang="en-US" dirty="0">
                <a:effectLst/>
                <a:latin typeface="Google Sans Text"/>
              </a:rPr>
              <a:t> It processes information and makes decisions in </a:t>
            </a:r>
            <a:r>
              <a:rPr lang="en-US" b="1" dirty="0">
                <a:effectLst/>
                <a:latin typeface="Google Sans Text"/>
              </a:rPr>
              <a:t>real-time</a:t>
            </a:r>
            <a:r>
              <a:rPr lang="en-US" dirty="0">
                <a:effectLst/>
                <a:latin typeface="Google Sans Text"/>
              </a:rPr>
              <a:t>, which is essential for dynamic systems like financial markets or autonomous vehicles.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effectLst/>
                <a:latin typeface="Google Sans Text"/>
              </a:rPr>
              <a:t>Pattern Recognition:</a:t>
            </a:r>
            <a:r>
              <a:rPr lang="en-US" dirty="0">
                <a:effectLst/>
                <a:latin typeface="Google Sans Text"/>
              </a:rPr>
              <a:t> It finds </a:t>
            </a:r>
            <a:r>
              <a:rPr lang="en-US" b="1" dirty="0">
                <a:effectLst/>
                <a:latin typeface="Google Sans Text"/>
              </a:rPr>
              <a:t>non-obvious, non-linear relationships</a:t>
            </a:r>
            <a:r>
              <a:rPr lang="en-US" dirty="0">
                <a:effectLst/>
                <a:latin typeface="Google Sans Text"/>
              </a:rPr>
              <a:t> and hidden patterns in data that a human or traditional statistical model would miss.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effectLst/>
                <a:latin typeface="Google Sans Text"/>
              </a:rPr>
              <a:t>Autonomy:</a:t>
            </a:r>
            <a:r>
              <a:rPr lang="en-US" dirty="0">
                <a:effectLst/>
                <a:latin typeface="Google Sans Text"/>
              </a:rPr>
              <a:t> </a:t>
            </a:r>
            <a:r>
              <a:rPr lang="en-US" dirty="0"/>
              <a:t>It can execute complex optimization tasks (route planning, resource allocation)without constant human oversight.</a:t>
            </a:r>
            <a:endParaRPr lang="en-US" dirty="0">
              <a:effectLst/>
              <a:latin typeface="Google Sans Text"/>
            </a:endParaRPr>
          </a:p>
        </p:txBody>
      </p:sp>
    </p:spTree>
    <p:extLst>
      <p:ext uri="{BB962C8B-B14F-4D97-AF65-F5344CB8AC3E}">
        <p14:creationId xmlns:p14="http://schemas.microsoft.com/office/powerpoint/2010/main" val="421964324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dirty="0"/>
              <a:t>Wrap-Up &amp; Future of AI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BB32F63-3B43-234F-D28C-C38D7AAF6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4420740"/>
            <a:ext cx="7399507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CN" altLang="en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Edge AI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running large models locally (on phones, cars, IoT) for privacy and speed.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CN" altLang="en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Quantum AI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quantum computing accelerating complex model training and reasoning.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CN" altLang="en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Agentic AI ecosystems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autonomous agents that cooperate, negotiate, and transact economically (e.g., AI businesses or “autonomous corporations”).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112E92-23A1-33CD-EE36-C1D1FB3B4765}"/>
              </a:ext>
            </a:extLst>
          </p:cNvPr>
          <p:cNvSpPr txBox="1"/>
          <p:nvPr/>
        </p:nvSpPr>
        <p:spPr>
          <a:xfrm>
            <a:off x="628650" y="1050587"/>
            <a:ext cx="76718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 history from Turing Test to modern deep learning Government applications: chatbots, smart cities, security, healthcare, fraud detection AI infrastructure: cloud vs on-premise, TensorFlow, </a:t>
            </a:r>
            <a:r>
              <a:rPr lang="en-US" dirty="0" err="1"/>
              <a:t>PyTorch</a:t>
            </a:r>
            <a:r>
              <a:rPr lang="en-US" dirty="0"/>
              <a:t>, Hugging Face Demo: DeepSeek API in office software</a:t>
            </a:r>
          </a:p>
          <a:p>
            <a:r>
              <a:rPr lang="en-US" dirty="0"/>
              <a:t>ML pipeline: data prep, training, testing, evaluation Models: classification, regression, clustering Neural networks, CNNs, RNNs Demos: Lottery prediction, real estate pricing, Chinese ID OCR</a:t>
            </a:r>
            <a:br>
              <a:rPr lang="en-US" dirty="0"/>
            </a:br>
            <a:r>
              <a:rPr lang="en-US" dirty="0"/>
              <a:t>Large language models: </a:t>
            </a:r>
            <a:r>
              <a:rPr lang="en-US" dirty="0" err="1"/>
              <a:t>LLaMA</a:t>
            </a:r>
            <a:r>
              <a:rPr lang="en-US" dirty="0"/>
              <a:t>, GPT, DeepSeek, BLOOM Transformers, tokenization, fine-tuning Text generation: chatbots, summarization, Q&amp;A, sentiment analysis Capstone: Build AI assistant with </a:t>
            </a:r>
            <a:r>
              <a:rPr lang="en-US" dirty="0" err="1"/>
              <a:t>LangChain</a:t>
            </a:r>
            <a:r>
              <a:rPr lang="en-US" dirty="0"/>
              <a:t> and </a:t>
            </a:r>
            <a:r>
              <a:rPr lang="en-US" dirty="0" err="1"/>
              <a:t>FastAPI</a:t>
            </a:r>
            <a:r>
              <a:rPr lang="en-US" dirty="0"/>
              <a:t> Demo: DeepSeek chatbot on Flutter mobile app</a:t>
            </a:r>
            <a:endParaRPr lang="en-CN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1E32F-7B37-042F-95D4-0D437D879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F89F3-640E-791B-FF67-8D73D6F77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dirty="0"/>
              <a:t>Future of AI</a:t>
            </a:r>
          </a:p>
        </p:txBody>
      </p:sp>
      <p:pic>
        <p:nvPicPr>
          <p:cNvPr id="3" name="Online Media 2" descr="The Future of Artificial Intelligence | Stanford Emerging Technology Review (SETR)">
            <a:hlinkClick r:id="" action="ppaction://media"/>
            <a:extLst>
              <a:ext uri="{FF2B5EF4-FFF2-40B4-BE49-F238E27FC236}">
                <a16:creationId xmlns:a16="http://schemas.microsoft.com/office/drawing/2014/main" id="{AC2770C6-7619-9054-9939-7FD4E053655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05234" y="1472795"/>
            <a:ext cx="7372485" cy="416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8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Key Tools &amp;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Languages: Python, C++,</a:t>
            </a:r>
            <a:r>
              <a:rPr lang="en-US" dirty="0" err="1"/>
              <a:t>Javascript</a:t>
            </a:r>
            <a:r>
              <a:rPr dirty="0"/>
              <a:t> Dart</a:t>
            </a:r>
          </a:p>
          <a:p>
            <a:r>
              <a:rPr dirty="0"/>
              <a:t>Libraries: TensorFlow, </a:t>
            </a:r>
            <a:r>
              <a:rPr dirty="0" err="1"/>
              <a:t>PyTorch</a:t>
            </a:r>
            <a:r>
              <a:rPr dirty="0"/>
              <a:t>, Hugging Face, </a:t>
            </a:r>
            <a:r>
              <a:rPr dirty="0" err="1"/>
              <a:t>LangChain</a:t>
            </a:r>
            <a:endParaRPr dirty="0"/>
          </a:p>
          <a:p>
            <a:r>
              <a:rPr dirty="0"/>
              <a:t>Platforms: </a:t>
            </a:r>
            <a:r>
              <a:rPr lang="en-US" dirty="0"/>
              <a:t>DeepSeek Dev </a:t>
            </a:r>
            <a:r>
              <a:rPr lang="en-US" dirty="0" err="1"/>
              <a:t>Plastform,</a:t>
            </a:r>
            <a:r>
              <a:rPr dirty="0" err="1"/>
              <a:t>Hugging</a:t>
            </a:r>
            <a:r>
              <a:rPr dirty="0"/>
              <a:t> Face Hub, TensorFlow Hub</a:t>
            </a:r>
          </a:p>
          <a:p>
            <a:r>
              <a:rPr dirty="0"/>
              <a:t>Models:</a:t>
            </a:r>
            <a:r>
              <a:rPr lang="en-US" dirty="0"/>
              <a:t>DeepSeek,GPT2,</a:t>
            </a:r>
            <a:r>
              <a:rPr dirty="0"/>
              <a:t> </a:t>
            </a:r>
            <a:r>
              <a:rPr dirty="0" err="1"/>
              <a:t>LLaMA</a:t>
            </a:r>
            <a:r>
              <a:rPr dirty="0"/>
              <a:t> 2, BLOOM, BERT, Whisper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7FE43-F77C-A35B-09EE-0DE595BC5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0DF3ABD-8818-3877-8D66-BCBAB74B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581671"/>
          </a:xfrm>
        </p:spPr>
        <p:txBody>
          <a:bodyPr>
            <a:normAutofit/>
          </a:bodyPr>
          <a:lstStyle/>
          <a:p>
            <a:pPr algn="ctr"/>
            <a:r>
              <a:rPr lang="en-CN" sz="48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355603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B2AE3-CCB3-E658-E3E6-4A815AB10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sz="3600" dirty="0"/>
              <a:t>Scikit-learn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682773-8DD7-356E-C802-C02DF1632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078" y="1325563"/>
            <a:ext cx="5173992" cy="47911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5C58C1-797C-E2C8-9D19-051C79C3A253}"/>
              </a:ext>
            </a:extLst>
          </p:cNvPr>
          <p:cNvSpPr txBox="1"/>
          <p:nvPr/>
        </p:nvSpPr>
        <p:spPr>
          <a:xfrm>
            <a:off x="788581" y="1325563"/>
            <a:ext cx="1928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hlinkClick r:id="rId3"/>
              </a:rPr>
              <a:t>Github</a:t>
            </a:r>
            <a:endParaRPr lang="en-CN" dirty="0"/>
          </a:p>
          <a:p>
            <a:r>
              <a:rPr lang="en-CN" dirty="0">
                <a:hlinkClick r:id="rId4"/>
              </a:rPr>
              <a:t>Official Site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357002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91EDF-57CF-A919-6769-6BE793403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History: Turing Test, symbolic AI → ML → Deep Learning</a:t>
            </a:r>
            <a:br>
              <a:rPr lang="en-US" dirty="0"/>
            </a:b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7866A-8043-F87D-651E-79E4E8D02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81068"/>
            <a:ext cx="78867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Summary of the Evolution:</a:t>
            </a:r>
          </a:p>
          <a:p>
            <a:r>
              <a:rPr lang="en-US" b="1" dirty="0"/>
              <a:t>Turing Test (1950):</a:t>
            </a:r>
            <a:r>
              <a:rPr lang="en-US" dirty="0"/>
              <a:t> The starting point. Turing proposed the "Imitation Game" to answer the question, "Can machines think?" This defined the </a:t>
            </a:r>
            <a:r>
              <a:rPr lang="en-US" b="1" dirty="0"/>
              <a:t>goal</a:t>
            </a:r>
            <a:r>
              <a:rPr lang="en-US" dirty="0"/>
              <a:t> of AI.</a:t>
            </a:r>
          </a:p>
          <a:p>
            <a:r>
              <a:rPr lang="en-US" b="1" dirty="0"/>
              <a:t>Symbolic AI (GOFAI):</a:t>
            </a:r>
            <a:r>
              <a:rPr lang="en-US" dirty="0"/>
              <a:t> Directly following the Dartmouth Conference, researchers believed intelligence could be achieved by manipulating </a:t>
            </a:r>
            <a:r>
              <a:rPr lang="en-US" b="1" dirty="0"/>
              <a:t>explicit symbols and logical rules</a:t>
            </a:r>
            <a:r>
              <a:rPr lang="en-US" dirty="0"/>
              <a:t> (e.g., expert systems and logical deduction).</a:t>
            </a:r>
          </a:p>
          <a:p>
            <a:r>
              <a:rPr lang="en-US" b="1" dirty="0"/>
              <a:t>Machine Learning (ML):</a:t>
            </a:r>
            <a:r>
              <a:rPr lang="en-US" dirty="0"/>
              <a:t> As Symbolic AI failed to scale to real-world complexity, the focus shifted to </a:t>
            </a:r>
            <a:r>
              <a:rPr lang="en-US" b="1" dirty="0"/>
              <a:t>statistical methods</a:t>
            </a:r>
            <a:r>
              <a:rPr lang="en-US" dirty="0"/>
              <a:t> where machines </a:t>
            </a:r>
            <a:r>
              <a:rPr lang="en-US" i="1" dirty="0"/>
              <a:t>learned</a:t>
            </a:r>
            <a:r>
              <a:rPr lang="en-US" dirty="0"/>
              <a:t> rules and patterns from data rather than being explicitly programmed with them (e.g., decision trees, support vector machines).</a:t>
            </a:r>
          </a:p>
          <a:p>
            <a:r>
              <a:rPr lang="en-US" b="1" dirty="0"/>
              <a:t>Deep Learning (DL):</a:t>
            </a:r>
            <a:r>
              <a:rPr lang="en-US" dirty="0"/>
              <a:t> A subset of ML that uses </a:t>
            </a:r>
            <a:r>
              <a:rPr lang="en-US" b="1" dirty="0"/>
              <a:t>multi-layered neural networks (connectionism)</a:t>
            </a:r>
            <a:r>
              <a:rPr lang="en-US" dirty="0"/>
              <a:t>. Its success is due to vast amounts of data and computational power, allowing models to automatically learn hierarchical, abstract features, leading to massive breakthroughs in perception and language.</a:t>
            </a:r>
          </a:p>
          <a:p>
            <a:pPr marL="0" indent="0">
              <a:buNone/>
            </a:pP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355741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07838-BDC1-9F58-E0E7-ADFF88FCD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763DF-C5AD-D9B0-1D55-6AA99A721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43" y="18255"/>
            <a:ext cx="8849857" cy="1325563"/>
          </a:xfrm>
        </p:spPr>
        <p:txBody>
          <a:bodyPr>
            <a:normAutofit/>
          </a:bodyPr>
          <a:lstStyle/>
          <a:p>
            <a:r>
              <a:rPr lang="en-US" sz="3600" dirty="0"/>
              <a:t>Future: AGI (Artificial General Intelligence)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B989030-9DE6-CFCC-847A-EE5510ACF2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680253"/>
              </p:ext>
            </p:extLst>
          </p:nvPr>
        </p:nvGraphicFramePr>
        <p:xfrm>
          <a:off x="294143" y="1343818"/>
          <a:ext cx="8555715" cy="4281730"/>
        </p:xfrm>
        <a:graphic>
          <a:graphicData uri="http://schemas.openxmlformats.org/drawingml/2006/table">
            <a:tbl>
              <a:tblPr/>
              <a:tblGrid>
                <a:gridCol w="2851905">
                  <a:extLst>
                    <a:ext uri="{9D8B030D-6E8A-4147-A177-3AD203B41FA5}">
                      <a16:colId xmlns:a16="http://schemas.microsoft.com/office/drawing/2014/main" val="4178594062"/>
                    </a:ext>
                  </a:extLst>
                </a:gridCol>
                <a:gridCol w="2851905">
                  <a:extLst>
                    <a:ext uri="{9D8B030D-6E8A-4147-A177-3AD203B41FA5}">
                      <a16:colId xmlns:a16="http://schemas.microsoft.com/office/drawing/2014/main" val="3826699959"/>
                    </a:ext>
                  </a:extLst>
                </a:gridCol>
                <a:gridCol w="2851905">
                  <a:extLst>
                    <a:ext uri="{9D8B030D-6E8A-4147-A177-3AD203B41FA5}">
                      <a16:colId xmlns:a16="http://schemas.microsoft.com/office/drawing/2014/main" val="2831162685"/>
                    </a:ext>
                  </a:extLst>
                </a:gridCol>
              </a:tblGrid>
              <a:tr h="432777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Definition</a:t>
                      </a:r>
                      <a:endParaRPr lang="en-US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Source</a:t>
                      </a:r>
                      <a:endParaRPr lang="en-US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URL (Example Reference)</a:t>
                      </a:r>
                      <a:endParaRPr lang="en-US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0255065"/>
                  </a:ext>
                </a:extLst>
              </a:tr>
              <a:tr h="242171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Artificial General Intelligence (AGI)</a:t>
                      </a:r>
                      <a:r>
                        <a:rPr lang="en-US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refers to a theoretical AI system with capabilities that match or exceed human cognitive abilities across a wide range of tasks, including reasoning, problem-solving, learning, and adaptation in new and unseen situations.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Google Cloud, IBM, AWS, and Academic Papers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dirty="0">
                          <a:solidFill>
                            <a:srgbClr val="444746"/>
                          </a:solidFill>
                          <a:effectLst/>
                          <a:latin typeface="Google Sans Text"/>
                          <a:hlinkClick r:id="rId2"/>
                        </a:rPr>
                        <a:t>https://</a:t>
                      </a:r>
                      <a:r>
                        <a:rPr lang="en-US" dirty="0" err="1">
                          <a:solidFill>
                            <a:srgbClr val="444746"/>
                          </a:solidFill>
                          <a:effectLst/>
                          <a:latin typeface="Google Sans Text"/>
                          <a:hlinkClick r:id="rId2"/>
                        </a:rPr>
                        <a:t>cloud.google.com</a:t>
                      </a:r>
                      <a:r>
                        <a:rPr lang="en-US" dirty="0">
                          <a:solidFill>
                            <a:srgbClr val="444746"/>
                          </a:solidFill>
                          <a:effectLst/>
                          <a:latin typeface="Google Sans Text"/>
                          <a:hlinkClick r:id="rId2"/>
                        </a:rPr>
                        <a:t>/discover/what-is-artificial-general-intelligence</a:t>
                      </a:r>
                      <a:endParaRPr lang="en-US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139720"/>
                  </a:ext>
                </a:extLst>
              </a:tr>
              <a:tr h="142724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Key Research Paper/Framework</a:t>
                      </a:r>
                      <a:endParaRPr lang="en-US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"Levels of AGI for Operationalizing Progress on the Path to AGI"</a:t>
                      </a:r>
                      <a:r>
                        <a:rPr lang="en-US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- A framework used by researchers to define and measure progress toward AGI.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dirty="0">
                          <a:solidFill>
                            <a:srgbClr val="444746"/>
                          </a:solidFill>
                          <a:effectLst/>
                          <a:latin typeface="Google Sans Text"/>
                          <a:hlinkClick r:id="rId3"/>
                        </a:rPr>
                        <a:t>https://</a:t>
                      </a:r>
                      <a:r>
                        <a:rPr lang="en-US" dirty="0" err="1">
                          <a:solidFill>
                            <a:srgbClr val="444746"/>
                          </a:solidFill>
                          <a:effectLst/>
                          <a:latin typeface="Google Sans Text"/>
                          <a:hlinkClick r:id="rId3"/>
                        </a:rPr>
                        <a:t>arxiv.org</a:t>
                      </a:r>
                      <a:r>
                        <a:rPr lang="en-US" dirty="0">
                          <a:solidFill>
                            <a:srgbClr val="444746"/>
                          </a:solidFill>
                          <a:effectLst/>
                          <a:latin typeface="Google Sans Text"/>
                          <a:hlinkClick r:id="rId3"/>
                        </a:rPr>
                        <a:t>/pdf/2311.02462</a:t>
                      </a:r>
                      <a:endParaRPr lang="en-US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2527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7154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D1F6A-D7D3-4970-7C9B-0E900DC85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82122-5E42-5007-B35C-530DD0DCA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43" y="18255"/>
            <a:ext cx="8849857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Current Tech Trends, Projects, and Code Examples for AGI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D500224-AB28-D45D-9845-17B6288D719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53197" y="1251053"/>
          <a:ext cx="8496660" cy="4965927"/>
        </p:xfrm>
        <a:graphic>
          <a:graphicData uri="http://schemas.openxmlformats.org/drawingml/2006/table">
            <a:tbl>
              <a:tblPr/>
              <a:tblGrid>
                <a:gridCol w="2124165">
                  <a:extLst>
                    <a:ext uri="{9D8B030D-6E8A-4147-A177-3AD203B41FA5}">
                      <a16:colId xmlns:a16="http://schemas.microsoft.com/office/drawing/2014/main" val="4028293301"/>
                    </a:ext>
                  </a:extLst>
                </a:gridCol>
                <a:gridCol w="2124165">
                  <a:extLst>
                    <a:ext uri="{9D8B030D-6E8A-4147-A177-3AD203B41FA5}">
                      <a16:colId xmlns:a16="http://schemas.microsoft.com/office/drawing/2014/main" val="4242093453"/>
                    </a:ext>
                  </a:extLst>
                </a:gridCol>
                <a:gridCol w="2124165">
                  <a:extLst>
                    <a:ext uri="{9D8B030D-6E8A-4147-A177-3AD203B41FA5}">
                      <a16:colId xmlns:a16="http://schemas.microsoft.com/office/drawing/2014/main" val="2452253214"/>
                    </a:ext>
                  </a:extLst>
                </a:gridCol>
                <a:gridCol w="2124165">
                  <a:extLst>
                    <a:ext uri="{9D8B030D-6E8A-4147-A177-3AD203B41FA5}">
                      <a16:colId xmlns:a16="http://schemas.microsoft.com/office/drawing/2014/main" val="170731366"/>
                    </a:ext>
                  </a:extLst>
                </a:gridCol>
              </a:tblGrid>
              <a:tr h="380905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05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Tech Trend Driving AGI</a:t>
                      </a:r>
                      <a:endParaRPr lang="en-US" sz="105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56609" marR="56609" marT="37739" marB="3773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05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Description &amp; Contribution to AGI</a:t>
                      </a:r>
                      <a:endParaRPr lang="en-US" sz="105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56609" marR="56609" marT="37739" marB="3773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05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Project/Company Name</a:t>
                      </a:r>
                      <a:endParaRPr lang="en-US" sz="105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56609" marR="56609" marT="37739" marB="3773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05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Associated Code/Mechanism</a:t>
                      </a:r>
                      <a:endParaRPr lang="en-US" sz="105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56609" marR="56609" marT="37739" marB="3773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430659"/>
                  </a:ext>
                </a:extLst>
              </a:tr>
              <a:tr h="115818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05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Agentic AI &amp; Orchestration</a:t>
                      </a:r>
                      <a:endParaRPr lang="en-US" sz="105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56609" marR="56609" marT="37739" marB="3773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05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Enables current models to become autonomous agents that can </a:t>
                      </a:r>
                      <a:r>
                        <a:rPr lang="en-US" sz="1050" i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plan</a:t>
                      </a:r>
                      <a:r>
                        <a:rPr lang="en-US" sz="105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en-US" sz="1050" i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reason</a:t>
                      </a:r>
                      <a:r>
                        <a:rPr lang="en-US" sz="105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en-US" sz="1050" i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use tools</a:t>
                      </a:r>
                      <a:r>
                        <a:rPr lang="en-US" sz="105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, and </a:t>
                      </a:r>
                      <a:r>
                        <a:rPr lang="en-US" sz="1050" i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execute multi-step goals</a:t>
                      </a:r>
                      <a:r>
                        <a:rPr lang="en-US" sz="105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without human intervention. This is a critical step towards AGI's general problem-solving ability.</a:t>
                      </a:r>
                    </a:p>
                  </a:txBody>
                  <a:tcPr marL="56609" marR="56609" marT="37739" marB="3773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050" b="1" dirty="0" err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LangChain</a:t>
                      </a:r>
                      <a:r>
                        <a:rPr lang="en-US" sz="105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/ </a:t>
                      </a:r>
                      <a:r>
                        <a:rPr lang="en-US" sz="1050" b="1" dirty="0" err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AutoGen</a:t>
                      </a:r>
                      <a:r>
                        <a:rPr lang="en-US" sz="105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/ </a:t>
                      </a:r>
                      <a:r>
                        <a:rPr lang="en-US" sz="1050" b="1" dirty="0" err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CrewAI</a:t>
                      </a:r>
                      <a:r>
                        <a:rPr lang="en-US" sz="105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(Open-source frameworks)</a:t>
                      </a:r>
                    </a:p>
                  </a:txBody>
                  <a:tcPr marL="56609" marR="56609" marT="37739" marB="3773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05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Function Calling / Tool Use</a:t>
                      </a:r>
                      <a:r>
                        <a:rPr lang="en-US" sz="105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(LLM code)</a:t>
                      </a:r>
                    </a:p>
                  </a:txBody>
                  <a:tcPr marL="56609" marR="56609" marT="37739" marB="3773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2457140"/>
                  </a:ext>
                </a:extLst>
              </a:tr>
              <a:tr h="115818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05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Multimodality &amp; World Models</a:t>
                      </a:r>
                      <a:endParaRPr lang="en-US" sz="105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56609" marR="56609" marT="37739" marB="3773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05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Developing models that can seamlessly process, generate, and reason across multiple data types (text, code, image, video). This creates a richer "understanding of the world" akin to human perception.</a:t>
                      </a:r>
                    </a:p>
                  </a:txBody>
                  <a:tcPr marL="56609" marR="56609" marT="37739" marB="3773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05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Google Gemini</a:t>
                      </a:r>
                      <a:r>
                        <a:rPr lang="en-US" sz="105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/ </a:t>
                      </a:r>
                      <a:r>
                        <a:rPr lang="en-US" sz="105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OpenAI GPT-4o</a:t>
                      </a:r>
                      <a:r>
                        <a:rPr lang="en-US" sz="105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/ </a:t>
                      </a:r>
                      <a:r>
                        <a:rPr lang="en-US" sz="105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DeepMind's Gato</a:t>
                      </a:r>
                      <a:endParaRPr lang="en-US" sz="105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56609" marR="56609" marT="37739" marB="3773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05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Transformer Architectures</a:t>
                      </a:r>
                      <a:r>
                        <a:rPr lang="en-US" sz="105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with specialized multimodal encoders.</a:t>
                      </a:r>
                    </a:p>
                  </a:txBody>
                  <a:tcPr marL="56609" marR="56609" marT="37739" marB="3773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1298353"/>
                  </a:ext>
                </a:extLst>
              </a:tr>
              <a:tr h="115818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05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Neural-Symbolic AI (Hybrid Systems)</a:t>
                      </a:r>
                      <a:endParaRPr lang="en-US" sz="105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56609" marR="56609" marT="37739" marB="3773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05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The attempt to combine the </a:t>
                      </a:r>
                      <a:r>
                        <a:rPr lang="en-US" sz="105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learning power of Deep Learning</a:t>
                      </a:r>
                      <a:r>
                        <a:rPr lang="en-US" sz="105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(connectionism) with the </a:t>
                      </a:r>
                      <a:r>
                        <a:rPr lang="en-US" sz="105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logical reasoning and transparency of Symbolic AI</a:t>
                      </a:r>
                      <a:r>
                        <a:rPr lang="en-US" sz="105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(GOFAI). This aims to solve the "common sense" problem.</a:t>
                      </a:r>
                    </a:p>
                  </a:txBody>
                  <a:tcPr marL="56609" marR="56609" marT="37739" marB="3773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05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DeepMind's AlphaGo</a:t>
                      </a:r>
                      <a:r>
                        <a:rPr lang="en-US" sz="105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(which used a neural network guided by a symbolic search algorithm, Monte Carlo Tree Search)</a:t>
                      </a:r>
                    </a:p>
                  </a:txBody>
                  <a:tcPr marL="56609" marR="56609" marT="37739" marB="3773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05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Reinforcement Learning</a:t>
                      </a:r>
                      <a:r>
                        <a:rPr lang="en-US" sz="105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guided by a </a:t>
                      </a:r>
                      <a:r>
                        <a:rPr lang="en-US" sz="105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Search/Planning Algorithm</a:t>
                      </a:r>
                      <a:r>
                        <a:rPr lang="en-US" sz="105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(e.g., Monte Carlo Tree Search - MCTS)</a:t>
                      </a:r>
                    </a:p>
                  </a:txBody>
                  <a:tcPr marL="56609" marR="56609" marT="37739" marB="3773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5572120"/>
                  </a:ext>
                </a:extLst>
              </a:tr>
              <a:tr h="1002731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05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Enhanced Reasoning (CoT)</a:t>
                      </a:r>
                      <a:endParaRPr lang="en-US" sz="105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56609" marR="56609" marT="37739" marB="3773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05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Techniques that force a Large Language Model (LLM) to show its "work" by outputting a logical sequence of steps before the final answer, significantly improving complex reasoning tasks.</a:t>
                      </a:r>
                    </a:p>
                  </a:txBody>
                  <a:tcPr marL="56609" marR="56609" marT="37739" marB="3773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05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LLMs (e.g., GPT-4)</a:t>
                      </a:r>
                      <a:endParaRPr lang="en-US" sz="105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56609" marR="56609" marT="37739" marB="3773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05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Chain-of-Thought (</a:t>
                      </a:r>
                      <a:r>
                        <a:rPr lang="en-US" sz="1050" b="1" dirty="0" err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CoT</a:t>
                      </a:r>
                      <a:r>
                        <a:rPr lang="en-US" sz="105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) Prompting</a:t>
                      </a:r>
                      <a:r>
                        <a:rPr lang="en-US" sz="105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(A specific prompt engineering technique)</a:t>
                      </a:r>
                    </a:p>
                  </a:txBody>
                  <a:tcPr marL="56609" marR="56609" marT="37739" marB="3773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7366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3315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952E5-9E45-12A0-65AA-7B3DB24BC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100A8-C6A2-68DE-B7D7-8FCE65B6D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43" y="18255"/>
            <a:ext cx="8849857" cy="1325563"/>
          </a:xfrm>
        </p:spPr>
        <p:txBody>
          <a:bodyPr>
            <a:normAutofit/>
          </a:bodyPr>
          <a:lstStyle/>
          <a:p>
            <a:r>
              <a:rPr lang="en-US" sz="3600" dirty="0"/>
              <a:t>Frontier of AI – SAI(Super AI)/ASI(Artificial Super Intelligence)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D7AC83-9B93-C770-ADC6-FC339DDDC7BA}"/>
              </a:ext>
            </a:extLst>
          </p:cNvPr>
          <p:cNvSpPr txBox="1"/>
          <p:nvPr/>
        </p:nvSpPr>
        <p:spPr>
          <a:xfrm>
            <a:off x="294143" y="1362072"/>
            <a:ext cx="783866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b="1" dirty="0"/>
              <a:t>🚀 </a:t>
            </a:r>
            <a:r>
              <a:rPr lang="en-US" sz="2000" b="1" dirty="0"/>
              <a:t>The Pursuit of Superhuman Capability</a:t>
            </a:r>
            <a:endParaRPr lang="en-US" sz="2000" dirty="0"/>
          </a:p>
          <a:p>
            <a:r>
              <a:rPr lang="en-US" sz="2000" dirty="0"/>
              <a:t>The path to ASI starts with AGI. Frontier labs like OpenAI and Google DeepMind are developing massive multimodal models (GPT-4o, Gemini) that integrate text, code, images, audio, and video—essential for general intelligence.</a:t>
            </a:r>
          </a:p>
          <a:p>
            <a:r>
              <a:rPr lang="en-US" sz="2000" b="1" dirty="0"/>
              <a:t>1. Advanced Architectures</a:t>
            </a:r>
            <a:endParaRPr lang="en-US" sz="2000" dirty="0"/>
          </a:p>
          <a:p>
            <a:r>
              <a:rPr lang="en-US" sz="2000" b="1" dirty="0"/>
              <a:t>Multisensory AI</a:t>
            </a:r>
            <a:r>
              <a:rPr lang="en-US" sz="2000" dirty="0"/>
              <a:t>: Systems processing multiple data types simultaneously</a:t>
            </a:r>
          </a:p>
          <a:p>
            <a:r>
              <a:rPr lang="en-US" sz="2000" b="1" dirty="0"/>
              <a:t>AI-Generated Programming</a:t>
            </a:r>
            <a:r>
              <a:rPr lang="en-US" sz="2000" dirty="0"/>
              <a:t>: Autonomous code writing and optimization, enabling recursive self-improvement toward an "intelligence explosion"</a:t>
            </a:r>
          </a:p>
          <a:p>
            <a:r>
              <a:rPr lang="en-US" sz="2000" b="1" dirty="0"/>
              <a:t>2. Computing Paradigms</a:t>
            </a:r>
            <a:r>
              <a:rPr lang="en-US" sz="2000" dirty="0"/>
              <a:t> New computational methods push beyond current hardware limits:</a:t>
            </a:r>
          </a:p>
          <a:p>
            <a:r>
              <a:rPr lang="en-US" sz="2000" b="1" dirty="0"/>
              <a:t>Neuromorphic Computing</a:t>
            </a:r>
            <a:r>
              <a:rPr lang="en-US" sz="2000" dirty="0"/>
              <a:t>: Brain-mimicking hardware for efficiency and parallelism</a:t>
            </a:r>
          </a:p>
          <a:p>
            <a:r>
              <a:rPr lang="en-US" sz="2000" b="1" dirty="0"/>
              <a:t>Quantum Computing</a:t>
            </a:r>
            <a:r>
              <a:rPr lang="en-US" sz="2000" dirty="0"/>
              <a:t>: Leveraging quantum mechanics for unprecedented speed and complex problem-solving</a:t>
            </a:r>
          </a:p>
          <a:p>
            <a:endParaRPr lang="en-CN" sz="2000" dirty="0"/>
          </a:p>
        </p:txBody>
      </p:sp>
    </p:spTree>
    <p:extLst>
      <p:ext uri="{BB962C8B-B14F-4D97-AF65-F5344CB8AC3E}">
        <p14:creationId xmlns:p14="http://schemas.microsoft.com/office/powerpoint/2010/main" val="4271254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DC441-202B-4078-29A3-B343A5615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CN" dirty="0"/>
              <a:t>AGI,ASI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AF32D8A-5155-3A42-B025-1801D942E3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973894"/>
              </p:ext>
            </p:extLst>
          </p:nvPr>
        </p:nvGraphicFramePr>
        <p:xfrm>
          <a:off x="628650" y="1510748"/>
          <a:ext cx="7886700" cy="4208855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8620257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56751059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772681772"/>
                    </a:ext>
                  </a:extLst>
                </a:gridCol>
              </a:tblGrid>
              <a:tr h="69058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Feature</a:t>
                      </a:r>
                      <a:endParaRPr lang="en-US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Artificial General Intelligence (AGI)</a:t>
                      </a:r>
                      <a:endParaRPr lang="en-US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Artificial Superintelligence (ASI)</a:t>
                      </a:r>
                      <a:endParaRPr lang="en-US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0973275"/>
                  </a:ext>
                </a:extLst>
              </a:tr>
              <a:tr h="69058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Level of Intelligence</a:t>
                      </a:r>
                      <a:endParaRPr lang="en-US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Human-Equivalent</a:t>
                      </a:r>
                      <a:endParaRPr lang="en-US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Vastly Superior</a:t>
                      </a:r>
                      <a:r>
                        <a:rPr lang="en-US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to the best human minds.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2094764"/>
                  </a:ext>
                </a:extLst>
              </a:tr>
              <a:tr h="1194531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Scope of Ability</a:t>
                      </a:r>
                      <a:endParaRPr lang="en-US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Can perform </a:t>
                      </a:r>
                      <a:r>
                        <a:rPr lang="en-US" i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any</a:t>
                      </a:r>
                      <a:r>
                        <a:rPr lang="en-US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intellectual task a human can.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Can perform </a:t>
                      </a:r>
                      <a:r>
                        <a:rPr lang="en-US" i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all</a:t>
                      </a:r>
                      <a:r>
                        <a:rPr lang="en-US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intellectual tasks, far better than any human can, and solve problems humans cannot conceive of.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9141025"/>
                  </a:ext>
                </a:extLst>
              </a:tr>
              <a:tr h="69058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Current Status</a:t>
                      </a:r>
                      <a:endParaRPr lang="en-US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Theoretical (Not yet achieved)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Purely Theoretical (The stage after AGI)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3313702"/>
                  </a:ext>
                </a:extLst>
              </a:tr>
              <a:tr h="94256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Primary Challenge</a:t>
                      </a:r>
                      <a:endParaRPr lang="en-US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How to build it</a:t>
                      </a:r>
                      <a:r>
                        <a:rPr lang="en-US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(Replicate human cognition).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How to control it and align it with human values</a:t>
                      </a:r>
                      <a:r>
                        <a:rPr lang="en-US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(The Alignment Problem).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484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7133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CN" dirty="0"/>
              <a:t>Practical (15 min):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0813EB-674D-4A31-5259-253821C034D5}"/>
              </a:ext>
            </a:extLst>
          </p:cNvPr>
          <p:cNvSpPr txBox="1"/>
          <p:nvPr/>
        </p:nvSpPr>
        <p:spPr>
          <a:xfrm>
            <a:off x="628650" y="1808921"/>
            <a:ext cx="6388376" cy="1130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C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Brainstorm:</a:t>
            </a:r>
          </a:p>
          <a:p>
            <a:pPr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C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Open discussion on AI history and how AI impacts current industries and sectors.</a:t>
            </a:r>
            <a:endParaRPr lang="en-CN" sz="18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65931-A81B-D731-4B49-41237100B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666C2-1B5F-285F-7F71-8CBB2708A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dirty="0"/>
              <a:t>AI Applications in Government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237F1-B618-1D83-01B3-AA35F63D0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Citizen Services – AI chatbots</a:t>
            </a:r>
          </a:p>
          <a:p>
            <a:r>
              <a:rPr dirty="0"/>
              <a:t>Smart Cities – Traffic, environment, infrastructure</a:t>
            </a:r>
          </a:p>
          <a:p>
            <a:r>
              <a:rPr dirty="0"/>
              <a:t>Public Security – Surveillance &amp; anomaly detection</a:t>
            </a:r>
          </a:p>
          <a:p>
            <a:r>
              <a:rPr dirty="0"/>
              <a:t>Healthcare – Predictive analytics</a:t>
            </a:r>
          </a:p>
          <a:p>
            <a:r>
              <a:rPr dirty="0"/>
              <a:t>Finance – Fraud detection</a:t>
            </a:r>
          </a:p>
          <a:p>
            <a:r>
              <a:rPr dirty="0"/>
              <a:t>Education – Personalized learning</a:t>
            </a:r>
            <a:r>
              <a:rPr lang="en-US" dirty="0"/>
              <a:t>(Demo:</a:t>
            </a:r>
            <a:r>
              <a:rPr lang="zh-CN" altLang="en-US" dirty="0"/>
              <a:t> </a:t>
            </a:r>
            <a:r>
              <a:rPr lang="en-US" dirty="0"/>
              <a:t>Student Behavior Detection)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2979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37F64-C2A9-BADE-4BAE-12B3E79DA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A7A2D-B91E-F0A8-BD21-CA8B00240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9637"/>
            <a:ext cx="7886700" cy="1325563"/>
          </a:xfrm>
        </p:spPr>
        <p:txBody>
          <a:bodyPr/>
          <a:lstStyle/>
          <a:p>
            <a:r>
              <a:rPr lang="en-US" dirty="0"/>
              <a:t>Citizen Services – AI chatbots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961C3F0-42DB-9445-EF56-BD7EB4C629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460852"/>
              </p:ext>
            </p:extLst>
          </p:nvPr>
        </p:nvGraphicFramePr>
        <p:xfrm>
          <a:off x="628650" y="1183287"/>
          <a:ext cx="7886700" cy="21651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56482">
                  <a:extLst>
                    <a:ext uri="{9D8B030D-6E8A-4147-A177-3AD203B41FA5}">
                      <a16:colId xmlns:a16="http://schemas.microsoft.com/office/drawing/2014/main" val="3571083313"/>
                    </a:ext>
                  </a:extLst>
                </a:gridCol>
                <a:gridCol w="6330218">
                  <a:extLst>
                    <a:ext uri="{9D8B030D-6E8A-4147-A177-3AD203B41FA5}">
                      <a16:colId xmlns:a16="http://schemas.microsoft.com/office/drawing/2014/main" val="563504693"/>
                    </a:ext>
                  </a:extLst>
                </a:gridCol>
              </a:tblGrid>
              <a:tr h="22216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300" u="none" strike="noStrike">
                          <a:effectLst/>
                        </a:rPr>
                        <a:t>Feature</a:t>
                      </a:r>
                      <a:endParaRPr lang="en-US" sz="1300" b="1" i="0" u="none" strike="noStrike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24" marR="7824" marT="1041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300" u="none" strike="noStrike">
                          <a:effectLst/>
                        </a:rPr>
                        <a:t>Detail</a:t>
                      </a:r>
                      <a:endParaRPr lang="en-US" sz="1300" b="1" i="0" u="none" strike="noStrike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24" marR="7824" marT="10414" marB="0" anchor="b"/>
                </a:tc>
                <a:extLst>
                  <a:ext uri="{0D108BD9-81ED-4DB2-BD59-A6C34878D82A}">
                    <a16:rowId xmlns:a16="http://schemas.microsoft.com/office/drawing/2014/main" val="3792759316"/>
                  </a:ext>
                </a:extLst>
              </a:tr>
              <a:tr h="22216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300" u="none" strike="noStrike">
                          <a:effectLst/>
                        </a:rPr>
                        <a:t>Use Case</a:t>
                      </a:r>
                      <a:endParaRPr lang="en-US" sz="1300" b="1" i="0" u="none" strike="noStrike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24" marR="7824" marT="1041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300" u="none" strike="noStrike">
                          <a:effectLst/>
                        </a:rPr>
                        <a:t>Immigration and Citizenship Guidance.</a:t>
                      </a:r>
                      <a:endParaRPr lang="en-US" sz="1300" b="1" i="0" u="none" strike="noStrike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24" marR="7824" marT="10414" marB="0" anchor="b"/>
                </a:tc>
                <a:extLst>
                  <a:ext uri="{0D108BD9-81ED-4DB2-BD59-A6C34878D82A}">
                    <a16:rowId xmlns:a16="http://schemas.microsoft.com/office/drawing/2014/main" val="78634689"/>
                  </a:ext>
                </a:extLst>
              </a:tr>
              <a:tr h="22216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300" u="none" strike="noStrike">
                          <a:effectLst/>
                        </a:rPr>
                        <a:t>Organization</a:t>
                      </a:r>
                      <a:endParaRPr lang="en-US" sz="1300" b="1" i="0" u="none" strike="noStrike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24" marR="7824" marT="1041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300" u="none" strike="noStrike" dirty="0">
                          <a:effectLst/>
                        </a:rPr>
                        <a:t>U.S. Citizenship and Immigration Services (USCIS)</a:t>
                      </a:r>
                      <a:endParaRPr lang="en-US" sz="1300" b="1" i="0" u="none" strike="noStrike" dirty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24" marR="7824" marT="10414" marB="0" anchor="b"/>
                </a:tc>
                <a:extLst>
                  <a:ext uri="{0D108BD9-81ED-4DB2-BD59-A6C34878D82A}">
                    <a16:rowId xmlns:a16="http://schemas.microsoft.com/office/drawing/2014/main" val="3865753798"/>
                  </a:ext>
                </a:extLst>
              </a:tr>
              <a:tr h="22216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300" u="none" strike="noStrike">
                          <a:effectLst/>
                        </a:rPr>
                        <a:t>Solution Name</a:t>
                      </a:r>
                      <a:endParaRPr lang="en-US" sz="1300" b="1" i="0" u="none" strike="noStrike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24" marR="7824" marT="1041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300" u="none" strike="noStrike">
                          <a:effectLst/>
                        </a:rPr>
                        <a:t>"EMMA" (named after Emma Lazarus)</a:t>
                      </a:r>
                      <a:endParaRPr lang="en-US" sz="1300" b="1" i="0" u="none" strike="noStrike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24" marR="7824" marT="10414" marB="0" anchor="b"/>
                </a:tc>
                <a:extLst>
                  <a:ext uri="{0D108BD9-81ED-4DB2-BD59-A6C34878D82A}">
                    <a16:rowId xmlns:a16="http://schemas.microsoft.com/office/drawing/2014/main" val="4203363918"/>
                  </a:ext>
                </a:extLst>
              </a:tr>
              <a:tr h="41610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300" u="none" strike="noStrike">
                          <a:effectLst/>
                        </a:rPr>
                        <a:t>Goal</a:t>
                      </a:r>
                      <a:endParaRPr lang="en-US" sz="1300" b="1" i="0" u="none" strike="noStrike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24" marR="7824" marT="1041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300" u="none" strike="noStrike">
                          <a:effectLst/>
                        </a:rPr>
                        <a:t>To help applicants and citizens with high-volume requests regarding immigration processes, green cards, passports, and general service information.</a:t>
                      </a:r>
                      <a:endParaRPr lang="en-US" sz="1300" b="0" i="0" u="none" strike="noStrike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24" marR="7824" marT="10414" marB="0" anchor="b"/>
                </a:tc>
                <a:extLst>
                  <a:ext uri="{0D108BD9-81ED-4DB2-BD59-A6C34878D82A}">
                    <a16:rowId xmlns:a16="http://schemas.microsoft.com/office/drawing/2014/main" val="2837290938"/>
                  </a:ext>
                </a:extLst>
              </a:tr>
              <a:tr h="41610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300" u="none" strike="noStrike">
                          <a:effectLst/>
                        </a:rPr>
                        <a:t>Key Impact</a:t>
                      </a:r>
                      <a:endParaRPr lang="en-US" sz="1300" b="1" i="0" u="none" strike="noStrike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24" marR="7824" marT="1041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300" u="none" strike="noStrike" dirty="0">
                          <a:effectLst/>
                        </a:rPr>
                        <a:t>* Handles over 1 million interactions per month, significantly reducing the burden on call centers and human agents.</a:t>
                      </a:r>
                      <a:endParaRPr lang="en-US" sz="1300" b="0" i="0" u="none" strike="noStrike" dirty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24" marR="7824" marT="10414" marB="0" anchor="b"/>
                </a:tc>
                <a:extLst>
                  <a:ext uri="{0D108BD9-81ED-4DB2-BD59-A6C34878D82A}">
                    <a16:rowId xmlns:a16="http://schemas.microsoft.com/office/drawing/2014/main" val="2961289985"/>
                  </a:ext>
                </a:extLst>
              </a:tr>
              <a:tr h="22216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CN" sz="1300" b="0" i="0" u="none" strike="noStrike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24" marR="7824" marT="1041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300" u="none" strike="noStrike" dirty="0">
                          <a:effectLst/>
                        </a:rPr>
                        <a:t>* Supports both English and Spanish languages.</a:t>
                      </a:r>
                      <a:endParaRPr lang="en-US" sz="1300" b="0" i="0" u="none" strike="noStrike" dirty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24" marR="7824" marT="10414" marB="0" anchor="b"/>
                </a:tc>
                <a:extLst>
                  <a:ext uri="{0D108BD9-81ED-4DB2-BD59-A6C34878D82A}">
                    <a16:rowId xmlns:a16="http://schemas.microsoft.com/office/drawing/2014/main" val="2076072360"/>
                  </a:ext>
                </a:extLst>
              </a:tr>
              <a:tr h="22216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300" u="none" strike="noStrike">
                          <a:effectLst/>
                        </a:rPr>
                        <a:t>Source</a:t>
                      </a:r>
                      <a:endParaRPr lang="en-US" sz="1300" b="1" i="0" u="none" strike="noStrike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24" marR="7824" marT="1041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300" u="none" strike="noStrike" dirty="0">
                          <a:effectLst/>
                        </a:rPr>
                        <a:t>U.S. Department of Homeland Security / Industry Reports (e.g., </a:t>
                      </a:r>
                      <a:r>
                        <a:rPr lang="en-US" sz="1300" u="none" strike="noStrike" dirty="0" err="1">
                          <a:effectLst/>
                        </a:rPr>
                        <a:t>VSoft</a:t>
                      </a:r>
                      <a:r>
                        <a:rPr lang="en-US" sz="1300" u="none" strike="noStrike" dirty="0">
                          <a:effectLst/>
                        </a:rPr>
                        <a:t> Consulting, OECD).</a:t>
                      </a:r>
                      <a:endParaRPr lang="en-US" sz="1300" b="1" i="0" u="none" strike="noStrike" dirty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24" marR="7824" marT="10414" marB="0" anchor="b"/>
                </a:tc>
                <a:extLst>
                  <a:ext uri="{0D108BD9-81ED-4DB2-BD59-A6C34878D82A}">
                    <a16:rowId xmlns:a16="http://schemas.microsoft.com/office/drawing/2014/main" val="355689940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41C7D2D-0B5B-FEB1-4450-52FE3C55332B}"/>
              </a:ext>
            </a:extLst>
          </p:cNvPr>
          <p:cNvSpPr txBox="1"/>
          <p:nvPr/>
        </p:nvSpPr>
        <p:spPr>
          <a:xfrm>
            <a:off x="357068" y="3677496"/>
            <a:ext cx="1359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1200" dirty="0">
                <a:hlinkClick r:id="rId3"/>
              </a:rPr>
              <a:t>Meet Emma</a:t>
            </a:r>
            <a:endParaRPr lang="en-CN" sz="1200" dirty="0"/>
          </a:p>
        </p:txBody>
      </p:sp>
      <p:pic>
        <p:nvPicPr>
          <p:cNvPr id="13" name="Online Media 12" descr="Meet Emma, Live Agent">
            <a:hlinkClick r:id="" action="ppaction://media"/>
            <a:extLst>
              <a:ext uri="{FF2B5EF4-FFF2-40B4-BE49-F238E27FC236}">
                <a16:creationId xmlns:a16="http://schemas.microsoft.com/office/drawing/2014/main" id="{F0F77272-BE8B-96A8-4EB0-4466F22ADCD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58235" y="3677496"/>
            <a:ext cx="5074478" cy="286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9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28650" y="1040584"/>
            <a:ext cx="7886700" cy="444938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zh-CN" altLang="en-US" b="1" dirty="0"/>
              <a:t>                                                  </a:t>
            </a:r>
            <a:endParaRPr lang="en-US" altLang="zh-CN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Spear Yao</a:t>
            </a: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r>
              <a:rPr lang="en-US" sz="1125" dirty="0"/>
              <a:t>Former Vice President at Citibank Global Technology Center</a:t>
            </a:r>
          </a:p>
          <a:p>
            <a:pPr marL="0" indent="0" algn="ctr">
              <a:buNone/>
            </a:pPr>
            <a:r>
              <a:rPr lang="en-US" sz="1125" dirty="0"/>
              <a:t>Former Financial IT Specialist at Bank of America Merrill Lynch (China)</a:t>
            </a:r>
          </a:p>
          <a:p>
            <a:pPr marL="0" indent="0" algn="ctr">
              <a:buNone/>
            </a:pPr>
            <a:r>
              <a:rPr lang="en-US" sz="1125" dirty="0"/>
              <a:t>Member of Citi’s Technology Expert Committee</a:t>
            </a:r>
          </a:p>
          <a:p>
            <a:pPr marL="0" indent="0" algn="ctr">
              <a:buNone/>
            </a:pPr>
            <a:r>
              <a:rPr lang="en-US" sz="1125" dirty="0"/>
              <a:t>Member of Citi’s Innovation Committee</a:t>
            </a:r>
          </a:p>
          <a:p>
            <a:pPr marL="0" indent="0" algn="ctr">
              <a:buNone/>
            </a:pPr>
            <a:r>
              <a:rPr lang="en-US" sz="1125" dirty="0"/>
              <a:t>Global inventor of the </a:t>
            </a:r>
            <a:r>
              <a:rPr lang="en-US" sz="1125" i="1" dirty="0"/>
              <a:t>Human Capital Finance</a:t>
            </a:r>
            <a:endParaRPr lang="en-US" sz="1125" dirty="0"/>
          </a:p>
          <a:p>
            <a:pPr marL="0" indent="0" algn="ctr">
              <a:buNone/>
            </a:pPr>
            <a:r>
              <a:rPr lang="en-US" sz="1125" dirty="0"/>
              <a:t>Inventor of the </a:t>
            </a:r>
            <a:r>
              <a:rPr lang="en-US" sz="1125" i="1" dirty="0"/>
              <a:t>Personal Value Index</a:t>
            </a:r>
            <a:endParaRPr lang="en-US" sz="1125" dirty="0"/>
          </a:p>
          <a:p>
            <a:pPr marL="0" indent="0" algn="ctr">
              <a:buNone/>
            </a:pPr>
            <a:r>
              <a:rPr lang="en-US" sz="1125" dirty="0"/>
              <a:t>Long-term resident and professional based in Singapore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369" y="1333915"/>
            <a:ext cx="1975589" cy="197558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62F4B-ECCA-8041-42A0-98321C391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B21D4-91BC-98F3-CFE3-A0FE40EE0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9637"/>
            <a:ext cx="7886700" cy="1325563"/>
          </a:xfrm>
        </p:spPr>
        <p:txBody>
          <a:bodyPr/>
          <a:lstStyle/>
          <a:p>
            <a:r>
              <a:rPr lang="en-US" dirty="0"/>
              <a:t>Smart Cities – Traffic, environment, infrastructure  (</a:t>
            </a:r>
            <a:r>
              <a:rPr lang="en-US" dirty="0">
                <a:hlinkClick r:id="rId2"/>
              </a:rPr>
              <a:t>Smart Traffic Light</a:t>
            </a:r>
            <a:r>
              <a:rPr lang="en-US" dirty="0"/>
              <a:t>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E526905-8C70-66D0-6A9A-D9A8094383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465542"/>
              </p:ext>
            </p:extLst>
          </p:nvPr>
        </p:nvGraphicFramePr>
        <p:xfrm>
          <a:off x="781878" y="1325216"/>
          <a:ext cx="7633253" cy="46316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3557">
                  <a:extLst>
                    <a:ext uri="{9D8B030D-6E8A-4147-A177-3AD203B41FA5}">
                      <a16:colId xmlns:a16="http://schemas.microsoft.com/office/drawing/2014/main" val="3202690892"/>
                    </a:ext>
                  </a:extLst>
                </a:gridCol>
                <a:gridCol w="2119852">
                  <a:extLst>
                    <a:ext uri="{9D8B030D-6E8A-4147-A177-3AD203B41FA5}">
                      <a16:colId xmlns:a16="http://schemas.microsoft.com/office/drawing/2014/main" val="1959072402"/>
                    </a:ext>
                  </a:extLst>
                </a:gridCol>
                <a:gridCol w="2445026">
                  <a:extLst>
                    <a:ext uri="{9D8B030D-6E8A-4147-A177-3AD203B41FA5}">
                      <a16:colId xmlns:a16="http://schemas.microsoft.com/office/drawing/2014/main" val="1669177805"/>
                    </a:ext>
                  </a:extLst>
                </a:gridCol>
                <a:gridCol w="1934818">
                  <a:extLst>
                    <a:ext uri="{9D8B030D-6E8A-4147-A177-3AD203B41FA5}">
                      <a16:colId xmlns:a16="http://schemas.microsoft.com/office/drawing/2014/main" val="1665874887"/>
                    </a:ext>
                  </a:extLst>
                </a:gridCol>
              </a:tblGrid>
              <a:tr h="204093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Category</a:t>
                      </a:r>
                      <a:endParaRPr lang="en-US" sz="1100" b="1" i="0" u="none" strike="noStrike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88" marR="8988" marT="8988" marB="0"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Instance</a:t>
                      </a:r>
                      <a:endParaRPr lang="en-US" sz="1100" b="1" i="0" u="none" strike="noStrike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88" marR="8988" marT="8988" marB="0"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Use Case</a:t>
                      </a:r>
                      <a:endParaRPr lang="en-US" sz="1100" b="1" i="0" u="none" strike="noStrike" dirty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88" marR="8988" marT="8988" marB="0"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Key Impact/Source</a:t>
                      </a:r>
                      <a:endParaRPr lang="en-US" sz="1100" b="1" i="0" u="none" strike="noStrike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88" marR="8988" marT="8988" marB="0"/>
                </a:tc>
                <a:extLst>
                  <a:ext uri="{0D108BD9-81ED-4DB2-BD59-A6C34878D82A}">
                    <a16:rowId xmlns:a16="http://schemas.microsoft.com/office/drawing/2014/main" val="450382631"/>
                  </a:ext>
                </a:extLst>
              </a:tr>
              <a:tr h="3499557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Traffic</a:t>
                      </a:r>
                      <a:endParaRPr lang="en-US" sz="1100" b="1" i="0" u="none" strike="noStrike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88" marR="8988" marT="8988" marB="0"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Pittsburgh, Pennsylvania, USA (using Surtrac system)</a:t>
                      </a:r>
                      <a:endParaRPr lang="en-US" sz="1100" b="1" i="0" u="none" strike="noStrike" dirty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88" marR="8988" marT="8988" marB="0"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Adaptive Traffic Signal Control: An AI-driven system that uses real-time data from sensors and cameras to dynamically adjust signal timings at intersections.</a:t>
                      </a:r>
                      <a:endParaRPr lang="en-US" sz="1100" b="1" i="0" u="none" strike="noStrike" dirty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88" marR="8988" marT="8988" marB="0"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Key Impact: Reduced vehicle wait times at intersections by approximately 40% and cut citywide traffic emissions by 21% due to less vehicle idling.</a:t>
                      </a:r>
                      <a:endParaRPr lang="en-US" sz="1100" b="1" i="0" u="none" strike="noStrike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88" marR="8988" marT="8988" marB="0"/>
                </a:tc>
                <a:extLst>
                  <a:ext uri="{0D108BD9-81ED-4DB2-BD59-A6C34878D82A}">
                    <a16:rowId xmlns:a16="http://schemas.microsoft.com/office/drawing/2014/main" val="1480633797"/>
                  </a:ext>
                </a:extLst>
              </a:tr>
              <a:tr h="927985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endParaRPr lang="en-CN" sz="1100" b="0" i="0" u="none" strike="noStrike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88" marR="8988" marT="8988" marB="0"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endParaRPr lang="en-CN" sz="1100" b="0" i="0" u="none" strike="noStrike" dirty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88" marR="8988" marT="8988" marB="0"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endParaRPr lang="en-CN" sz="1100" b="0" i="0" u="none" strike="noStrike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88" marR="8988" marT="8988" marB="0"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Source: Reports on Pittsburgh's Surtrac system (e.g., AITUDE, Digi International, </a:t>
                      </a:r>
                      <a:r>
                        <a:rPr lang="en-US" sz="1100" u="none" strike="noStrike" dirty="0" err="1">
                          <a:effectLst/>
                        </a:rPr>
                        <a:t>Omnisight</a:t>
                      </a:r>
                      <a:r>
                        <a:rPr lang="en-US" sz="1100" u="none" strike="noStrike" dirty="0">
                          <a:effectLst/>
                        </a:rPr>
                        <a:t>).</a:t>
                      </a:r>
                      <a:endParaRPr lang="en-US" sz="1100" b="1" i="0" u="none" strike="noStrike" dirty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88" marR="8988" marT="8988" marB="0"/>
                </a:tc>
                <a:extLst>
                  <a:ext uri="{0D108BD9-81ED-4DB2-BD59-A6C34878D82A}">
                    <a16:rowId xmlns:a16="http://schemas.microsoft.com/office/drawing/2014/main" val="598366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0065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50878-4114-1BEF-AA84-8B536AB15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46C6E-D208-BC97-6B14-974C73C5D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9637"/>
            <a:ext cx="7886700" cy="1325563"/>
          </a:xfrm>
        </p:spPr>
        <p:txBody>
          <a:bodyPr/>
          <a:lstStyle/>
          <a:p>
            <a:r>
              <a:rPr lang="en-US" dirty="0"/>
              <a:t>Public Security – Surveillance &amp; anomaly detection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614D9C1-9E18-ECFF-85E1-62BDD863C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926781"/>
              </p:ext>
            </p:extLst>
          </p:nvPr>
        </p:nvGraphicFramePr>
        <p:xfrm>
          <a:off x="628650" y="1331844"/>
          <a:ext cx="7938879" cy="4866719"/>
        </p:xfrm>
        <a:graphic>
          <a:graphicData uri="http://schemas.openxmlformats.org/drawingml/2006/table">
            <a:tbl>
              <a:tblPr/>
              <a:tblGrid>
                <a:gridCol w="2048289">
                  <a:extLst>
                    <a:ext uri="{9D8B030D-6E8A-4147-A177-3AD203B41FA5}">
                      <a16:colId xmlns:a16="http://schemas.microsoft.com/office/drawing/2014/main" val="1390871106"/>
                    </a:ext>
                  </a:extLst>
                </a:gridCol>
                <a:gridCol w="2471531">
                  <a:extLst>
                    <a:ext uri="{9D8B030D-6E8A-4147-A177-3AD203B41FA5}">
                      <a16:colId xmlns:a16="http://schemas.microsoft.com/office/drawing/2014/main" val="2334426852"/>
                    </a:ext>
                  </a:extLst>
                </a:gridCol>
                <a:gridCol w="3419059">
                  <a:extLst>
                    <a:ext uri="{9D8B030D-6E8A-4147-A177-3AD203B41FA5}">
                      <a16:colId xmlns:a16="http://schemas.microsoft.com/office/drawing/2014/main" val="3851113291"/>
                    </a:ext>
                  </a:extLst>
                </a:gridCol>
              </a:tblGrid>
              <a:tr h="19004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05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Company/Platform</a:t>
                      </a:r>
                      <a:endParaRPr lang="en-US" sz="105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54711" marR="54711" marT="36474" marB="364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05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Best For</a:t>
                      </a:r>
                      <a:endParaRPr lang="en-US" sz="105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54711" marR="54711" marT="36474" marB="364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05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Key AI Features</a:t>
                      </a:r>
                      <a:endParaRPr lang="en-US" sz="105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54711" marR="54711" marT="36474" marB="364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3443347"/>
                  </a:ext>
                </a:extLst>
              </a:tr>
              <a:tr h="954245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05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NVIDIA Metropolis</a:t>
                      </a:r>
                      <a:endParaRPr lang="en-US" sz="105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54711" marR="54711" marT="36474" marB="364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05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Smart Cities &amp; Critical Infrastructure</a:t>
                      </a:r>
                    </a:p>
                  </a:txBody>
                  <a:tcPr marL="54711" marR="54711" marT="36474" marB="364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05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A comprehensive application framework that combines GPU-optimized software, pre-trained models, and an SDK to build and deploy </a:t>
                      </a:r>
                      <a:r>
                        <a:rPr lang="en-US" sz="105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intelligent video analytics (IVA)</a:t>
                      </a:r>
                      <a:r>
                        <a:rPr lang="en-US" sz="105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for object detection, traffic monitoring, and anomaly detection.</a:t>
                      </a:r>
                    </a:p>
                  </a:txBody>
                  <a:tcPr marL="54711" marR="54711" marT="36474" marB="364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6616287"/>
                  </a:ext>
                </a:extLst>
              </a:tr>
              <a:tr h="735901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05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Google Cloud Video Intelligence</a:t>
                      </a:r>
                      <a:endParaRPr lang="en-US" sz="105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54711" marR="54711" marT="36474" marB="364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05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Media &amp; Security Analytics</a:t>
                      </a:r>
                    </a:p>
                  </a:txBody>
                  <a:tcPr marL="54711" marR="54711" marT="36474" marB="364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05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Provides pre-trained machine learning models that automatically enable video-level, shot-level, and per-frame insights, including object tracking and content moderation.</a:t>
                      </a:r>
                    </a:p>
                  </a:txBody>
                  <a:tcPr marL="54711" marR="54711" marT="36474" marB="364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6226024"/>
                  </a:ext>
                </a:extLst>
              </a:tr>
              <a:tr h="626729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05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Microsoft Azure Video Analyzer</a:t>
                      </a:r>
                      <a:endParaRPr lang="en-US" sz="105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54711" marR="54711" marT="36474" marB="364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05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Microsoft Ecosystem Integration</a:t>
                      </a:r>
                    </a:p>
                  </a:txBody>
                  <a:tcPr marL="54711" marR="54711" marT="36474" marB="364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05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A service that enables building live video analytics applications with plug-and-play </a:t>
                      </a:r>
                      <a:r>
                        <a:rPr lang="en-US" sz="105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AI models</a:t>
                      </a:r>
                      <a:r>
                        <a:rPr lang="en-US" sz="105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and extending on-premises or edge-based video systems to the cloud.</a:t>
                      </a:r>
                    </a:p>
                  </a:txBody>
                  <a:tcPr marL="54711" marR="54711" marT="36474" marB="364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2423742"/>
                  </a:ext>
                </a:extLst>
              </a:tr>
              <a:tr h="735901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05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Genetec Security Center</a:t>
                      </a:r>
                      <a:endParaRPr lang="en-US" sz="105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54711" marR="54711" marT="36474" marB="364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05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Critical Infrastructure &amp; Unified Security</a:t>
                      </a:r>
                    </a:p>
                  </a:txBody>
                  <a:tcPr marL="54711" marR="54711" marT="36474" marB="364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05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A holistic security platform that integrates video surveillance (VMS), access control, and license plate recognition (LPR), with advanced AI analytics for threat detection.</a:t>
                      </a:r>
                    </a:p>
                  </a:txBody>
                  <a:tcPr marL="54711" marR="54711" marT="36474" marB="364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2983222"/>
                  </a:ext>
                </a:extLst>
              </a:tr>
              <a:tr h="845074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050" b="1" dirty="0" err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icetana</a:t>
                      </a:r>
                      <a:r>
                        <a:rPr lang="en-US" sz="105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AI</a:t>
                      </a:r>
                      <a:endParaRPr lang="en-US" sz="105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54711" marR="54711" marT="36474" marB="364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05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Specialized Video Anomaly Detection</a:t>
                      </a:r>
                    </a:p>
                  </a:txBody>
                  <a:tcPr marL="54711" marR="54711" marT="36474" marB="364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05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Provides software that </a:t>
                      </a:r>
                      <a:r>
                        <a:rPr lang="en-US" sz="105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learns what is "normal"</a:t>
                      </a:r>
                      <a:r>
                        <a:rPr lang="en-US" sz="105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in an environment and automatically alerts staff only to unusual and atypical behavior, reducing monitoring fatigue and false alarms.</a:t>
                      </a:r>
                    </a:p>
                  </a:txBody>
                  <a:tcPr marL="54711" marR="54711" marT="36474" marB="364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7838174"/>
                  </a:ext>
                </a:extLst>
              </a:tr>
              <a:tr h="735901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05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Motorola Solutions (Avigilon)</a:t>
                      </a:r>
                      <a:endParaRPr lang="en-US" sz="105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54711" marR="54711" marT="36474" marB="364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05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Real-Time Public Safety</a:t>
                      </a:r>
                    </a:p>
                  </a:txBody>
                  <a:tcPr marL="54711" marR="54711" marT="36474" marB="364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05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Solutions like </a:t>
                      </a:r>
                      <a:r>
                        <a:rPr lang="en-US" sz="105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Avigilon Appearance Search™</a:t>
                      </a:r>
                      <a:r>
                        <a:rPr lang="en-US" sz="105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technology allow operators to quickly search and track a specific person or vehicle across large networks of cameras.</a:t>
                      </a:r>
                    </a:p>
                  </a:txBody>
                  <a:tcPr marL="54711" marR="54711" marT="36474" marB="364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061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6171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9D17A-4082-1DBC-2ABB-761CE6F30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353B6-0AAC-5AB8-77A2-7E936A3EB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9637"/>
            <a:ext cx="7886700" cy="1325563"/>
          </a:xfrm>
        </p:spPr>
        <p:txBody>
          <a:bodyPr/>
          <a:lstStyle/>
          <a:p>
            <a:r>
              <a:rPr lang="en-US" dirty="0"/>
              <a:t>Healthcare – Predictive analytics(</a:t>
            </a:r>
            <a:r>
              <a:rPr lang="en-US" dirty="0">
                <a:hlinkClick r:id="rId2"/>
              </a:rPr>
              <a:t>Diagnose system</a:t>
            </a:r>
            <a:r>
              <a:rPr lang="en-US" dirty="0"/>
              <a:t>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BB9E84-694B-C4E0-A98C-D07F5EE1AB2D}"/>
              </a:ext>
            </a:extLst>
          </p:cNvPr>
          <p:cNvGraphicFramePr>
            <a:graphicFrameLocks noGrp="1"/>
          </p:cNvGraphicFramePr>
          <p:nvPr/>
        </p:nvGraphicFramePr>
        <p:xfrm>
          <a:off x="628650" y="1292087"/>
          <a:ext cx="8169966" cy="5035825"/>
        </p:xfrm>
        <a:graphic>
          <a:graphicData uri="http://schemas.openxmlformats.org/drawingml/2006/table">
            <a:tbl>
              <a:tblPr/>
              <a:tblGrid>
                <a:gridCol w="2425148">
                  <a:extLst>
                    <a:ext uri="{9D8B030D-6E8A-4147-A177-3AD203B41FA5}">
                      <a16:colId xmlns:a16="http://schemas.microsoft.com/office/drawing/2014/main" val="879772318"/>
                    </a:ext>
                  </a:extLst>
                </a:gridCol>
                <a:gridCol w="3021496">
                  <a:extLst>
                    <a:ext uri="{9D8B030D-6E8A-4147-A177-3AD203B41FA5}">
                      <a16:colId xmlns:a16="http://schemas.microsoft.com/office/drawing/2014/main" val="452775276"/>
                    </a:ext>
                  </a:extLst>
                </a:gridCol>
                <a:gridCol w="2723322">
                  <a:extLst>
                    <a:ext uri="{9D8B030D-6E8A-4147-A177-3AD203B41FA5}">
                      <a16:colId xmlns:a16="http://schemas.microsoft.com/office/drawing/2014/main" val="249182097"/>
                    </a:ext>
                  </a:extLst>
                </a:gridCol>
              </a:tblGrid>
              <a:tr h="316422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Project Name (GitHub Link)</a:t>
                      </a:r>
                      <a:endParaRPr lang="en-U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87259" marR="87259" marT="58173" marB="58173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Focus &amp; Key Features</a:t>
                      </a:r>
                      <a:endParaRPr lang="en-U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87259" marR="87259" marT="58173" marB="58173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Predictive Use Cases</a:t>
                      </a:r>
                      <a:endParaRPr lang="en-U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87259" marR="87259" marT="58173" marB="58173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4575696"/>
                  </a:ext>
                </a:extLst>
              </a:tr>
              <a:tr h="1407069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PyHealth</a:t>
                      </a:r>
                      <a:r>
                        <a:rPr lang="en-US" sz="12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(sunlabuiuc/PyHealth)</a:t>
                      </a:r>
                    </a:p>
                  </a:txBody>
                  <a:tcPr marL="87259" marR="87259" marT="58173" marB="58173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A comprehensive deep learning Python toolkit for clinical predictive modeling. It provides </a:t>
                      </a:r>
                      <a:r>
                        <a:rPr lang="en-US" sz="12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standardized datasets</a:t>
                      </a:r>
                      <a:r>
                        <a:rPr lang="en-US" sz="12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(like MIMIC-III, </a:t>
                      </a:r>
                      <a:r>
                        <a:rPr lang="en-US" sz="1200" dirty="0" err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eICU</a:t>
                      </a:r>
                      <a:r>
                        <a:rPr lang="en-US" sz="12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), pre-built models, and a modular 5-stage pipeline for healthcare ML.</a:t>
                      </a:r>
                    </a:p>
                  </a:txBody>
                  <a:tcPr marL="87259" marR="87259" marT="58173" marB="58173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Patient hospitalization prediction, Mortality prediction, Length of Stay forecasting, Diagnosis-based drug recommendation.</a:t>
                      </a:r>
                    </a:p>
                  </a:txBody>
                  <a:tcPr marL="87259" marR="87259" marT="58173" marB="58173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1294805"/>
                  </a:ext>
                </a:extLst>
              </a:tr>
              <a:tr h="104352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MONAI</a:t>
                      </a:r>
                      <a:r>
                        <a:rPr lang="en-US" sz="12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(Project-MONAI/MONAI)</a:t>
                      </a:r>
                    </a:p>
                  </a:txBody>
                  <a:tcPr marL="87259" marR="87259" marT="58173" marB="58173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A </a:t>
                      </a:r>
                      <a:r>
                        <a:rPr lang="en-US" sz="1200" dirty="0" err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PyTorch</a:t>
                      </a:r>
                      <a:r>
                        <a:rPr lang="en-US" sz="12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-based framework for medical imaging AI. While not </a:t>
                      </a:r>
                      <a:r>
                        <a:rPr lang="en-US" sz="1200" i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strictly</a:t>
                      </a:r>
                      <a:r>
                        <a:rPr lang="en-US" sz="12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predictive analytics on EHR data, it's essential for predicting outcomes from images.</a:t>
                      </a:r>
                    </a:p>
                  </a:txBody>
                  <a:tcPr marL="87259" marR="87259" marT="58173" marB="58173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Image-based Risk:</a:t>
                      </a:r>
                      <a:r>
                        <a:rPr lang="en-US" sz="12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Predicting tumor malignancy/progression, classifying disease presence (e.g., pneumonia detection from X-rays).</a:t>
                      </a:r>
                    </a:p>
                  </a:txBody>
                  <a:tcPr marL="87259" marR="87259" marT="58173" marB="58173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750023"/>
                  </a:ext>
                </a:extLst>
              </a:tr>
              <a:tr h="104352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DCMTK</a:t>
                      </a:r>
                      <a:r>
                        <a:rPr lang="en-US" sz="12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(DCMTK)</a:t>
                      </a:r>
                    </a:p>
                  </a:txBody>
                  <a:tcPr marL="87259" marR="87259" marT="58173" marB="58173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DICOM Toolkit. Essential for handling medical images, which are often used as input for predictive models in radiology and pathology.</a:t>
                      </a:r>
                    </a:p>
                  </a:txBody>
                  <a:tcPr marL="87259" marR="87259" marT="58173" marB="58173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Preprocessing and analysis of medical image data for disease detection.</a:t>
                      </a:r>
                    </a:p>
                  </a:txBody>
                  <a:tcPr marL="87259" marR="87259" marT="58173" marB="58173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621313"/>
                  </a:ext>
                </a:extLst>
              </a:tr>
              <a:tr h="1225294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Healthcare.ai</a:t>
                      </a:r>
                      <a:r>
                        <a:rPr lang="en-US" sz="12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(HealthCatalyst/healthcare.ai)</a:t>
                      </a:r>
                    </a:p>
                  </a:txBody>
                  <a:tcPr marL="87259" marR="87259" marT="58173" marB="58173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A Python and R library specifically for healthcare machine learning that focuses on making deployment simple and includes functions for common healthcare tasks.</a:t>
                      </a:r>
                    </a:p>
                  </a:txBody>
                  <a:tcPr marL="87259" marR="87259" marT="58173" marB="58173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General clinical risk prediction, churn/no-show prediction, cost modeling.</a:t>
                      </a:r>
                    </a:p>
                  </a:txBody>
                  <a:tcPr marL="87259" marR="87259" marT="58173" marB="58173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533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5169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15886-20AD-899E-F98A-8E8D0950E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976E7-DAAA-C3BE-AF46-040469165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9637"/>
            <a:ext cx="7886700" cy="1325563"/>
          </a:xfrm>
        </p:spPr>
        <p:txBody>
          <a:bodyPr/>
          <a:lstStyle/>
          <a:p>
            <a:r>
              <a:rPr lang="en-US" dirty="0"/>
              <a:t>Finance – Fraud detection(</a:t>
            </a:r>
            <a:r>
              <a:rPr lang="en-US" dirty="0">
                <a:hlinkClick r:id="rId2"/>
              </a:rPr>
              <a:t>Antifraud</a:t>
            </a:r>
            <a:r>
              <a:rPr lang="en-US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AC416B-D6EA-C56B-04AE-656BD27825D8}"/>
              </a:ext>
            </a:extLst>
          </p:cNvPr>
          <p:cNvSpPr txBox="1"/>
          <p:nvPr/>
        </p:nvSpPr>
        <p:spPr>
          <a:xfrm>
            <a:off x="628650" y="1199322"/>
            <a:ext cx="8156713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How AI Anti-Fraud Loan Systems Work These systems analyze vast amounts of data—far beyond what human analysts can process—to detect suspicious patterns and anomalies. </a:t>
            </a:r>
          </a:p>
          <a:p>
            <a:r>
              <a:rPr lang="en-US" sz="1400" dirty="0"/>
              <a:t>Key Mechanisms: </a:t>
            </a:r>
          </a:p>
          <a:p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Data Analysis and Feature Engineering: </a:t>
            </a:r>
            <a:r>
              <a:rPr lang="en-US" sz="1400" dirty="0"/>
              <a:t>The system aggregates and processes diverse data points, including application information (income, employment, address), credit history, device information, behavioral patterns during the application, and transaction history. </a:t>
            </a:r>
          </a:p>
          <a:p>
            <a:pPr marL="342900" indent="-342900">
              <a:buFont typeface="+mj-lt"/>
              <a:buAutoNum type="arabicPeriod"/>
            </a:pPr>
            <a:endParaRPr lang="en-US" sz="1600" b="1" dirty="0"/>
          </a:p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Model Training (Supervised and Unsupervised Learning): </a:t>
            </a:r>
            <a:r>
              <a:rPr lang="en-US" sz="1400" dirty="0"/>
              <a:t>Supervised </a:t>
            </a:r>
            <a:r>
              <a:rPr lang="en-US" sz="1400" dirty="0" err="1"/>
              <a:t>Learzning</a:t>
            </a:r>
            <a:r>
              <a:rPr lang="en-US" sz="1400" dirty="0"/>
              <a:t>: Models are trained on historical data labeled as either legitimate or fraudulent to recognize known patterns, such as forged documents or common identity theft tactics. Unsupervised Learning (Anomaly Detection): Models analyze new, unlabeled data to spot deviations from a "normal" established behavior baseline. This is crucial for catching new, emerging, or previously unseen fraud schemes that do not fit known patterns.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Risk Scoring and Real-Time Monitoring: </a:t>
            </a:r>
            <a:r>
              <a:rPr lang="en-US" sz="1400" dirty="0"/>
              <a:t>Risk Scoring: Algorithms assign a risk score to each loan application or transaction based on the probability of it being fraudulent. Real-Time Detection: The system analyzes data and behavior in milliseconds as the application or transaction occurs, allowing for immediate flagging or blocking of suspicious activity. 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Adaptive Learning</a:t>
            </a:r>
            <a:r>
              <a:rPr lang="en-US" sz="1400" dirty="0"/>
              <a:t>: Unlike traditional rule-based systems with static rules, AI models continuously learn and adapt from every new application, fraud attempt (successful or unsuccessful), and investigation outcome, making them increasingly accurate over time.</a:t>
            </a:r>
            <a:endParaRPr lang="en-CN" sz="1400" dirty="0"/>
          </a:p>
        </p:txBody>
      </p:sp>
    </p:spTree>
    <p:extLst>
      <p:ext uri="{BB962C8B-B14F-4D97-AF65-F5344CB8AC3E}">
        <p14:creationId xmlns:p14="http://schemas.microsoft.com/office/powerpoint/2010/main" val="457992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8F07A-29FF-C9B2-5069-5273FBA15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9487A-3963-F762-CA14-31EEAEFB1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402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Education – Personalized learning(</a:t>
            </a:r>
            <a:r>
              <a:rPr lang="en-US" dirty="0" err="1"/>
              <a:t>Demo:Student</a:t>
            </a:r>
            <a:r>
              <a:rPr lang="en-US" dirty="0"/>
              <a:t> Behavior Detection)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0BE122-D9C2-18F3-16D0-C49ECE6311F4}"/>
              </a:ext>
            </a:extLst>
          </p:cNvPr>
          <p:cNvSpPr txBox="1"/>
          <p:nvPr/>
        </p:nvSpPr>
        <p:spPr>
          <a:xfrm>
            <a:off x="628650" y="1987826"/>
            <a:ext cx="795793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CN" b="1" dirty="0"/>
              <a:t>💡 </a:t>
            </a:r>
            <a:r>
              <a:rPr lang="en-US" b="1" dirty="0"/>
              <a:t>Key Personalized Learning Concepts to Implement</a:t>
            </a:r>
          </a:p>
          <a:p>
            <a:pPr>
              <a:buNone/>
            </a:pPr>
            <a:r>
              <a:rPr lang="en-US" dirty="0"/>
              <a:t>When building a personalized learning project, your SDK/tool selection should facilitate these core functions: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Adaptive Content</a:t>
            </a:r>
            <a:r>
              <a:rPr lang="en-US" dirty="0"/>
              <a:t>: Showing different materials (videos, readings, exercises) based on the student's </a:t>
            </a:r>
            <a:r>
              <a:rPr lang="en-US" b="1" dirty="0"/>
              <a:t>pre-assessment results</a:t>
            </a:r>
            <a:r>
              <a:rPr lang="en-US" dirty="0"/>
              <a:t> or </a:t>
            </a:r>
            <a:r>
              <a:rPr lang="en-US" b="1" dirty="0"/>
              <a:t>real-time performance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Dynamic Pacing</a:t>
            </a:r>
            <a:r>
              <a:rPr lang="en-US" dirty="0"/>
              <a:t>: Allowing a student to </a:t>
            </a:r>
            <a:r>
              <a:rPr lang="en-US" b="1" dirty="0"/>
              <a:t>skip content</a:t>
            </a:r>
            <a:r>
              <a:rPr lang="en-US" dirty="0"/>
              <a:t> they've already mastered or providing </a:t>
            </a:r>
            <a:r>
              <a:rPr lang="en-US" b="1" dirty="0"/>
              <a:t>extra support</a:t>
            </a:r>
            <a:r>
              <a:rPr lang="en-US" dirty="0"/>
              <a:t> on topics where they struggle.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Learner Modeling</a:t>
            </a:r>
            <a:r>
              <a:rPr lang="en-US" dirty="0"/>
              <a:t>: Tracking a student's </a:t>
            </a:r>
            <a:r>
              <a:rPr lang="en-US" b="1" dirty="0"/>
              <a:t>knowledge state</a:t>
            </a:r>
            <a:r>
              <a:rPr lang="en-US" dirty="0"/>
              <a:t>, </a:t>
            </a:r>
            <a:r>
              <a:rPr lang="en-US" b="1" dirty="0"/>
              <a:t>preferences</a:t>
            </a:r>
            <a:r>
              <a:rPr lang="en-US" dirty="0"/>
              <a:t>, and </a:t>
            </a:r>
            <a:r>
              <a:rPr lang="en-US" b="1" dirty="0"/>
              <a:t>goals</a:t>
            </a:r>
            <a:r>
              <a:rPr lang="en-US" dirty="0"/>
              <a:t> (often stored in a database like MongoDB or PostgreSQL) to inform the personalization engine.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Recommendation Engine</a:t>
            </a:r>
            <a:r>
              <a:rPr lang="en-US" dirty="0"/>
              <a:t>: Using algorithms (often simple filtering or more complex ML) to suggest the "next best activity" for the student.</a:t>
            </a:r>
          </a:p>
        </p:txBody>
      </p:sp>
    </p:spTree>
    <p:extLst>
      <p:ext uri="{BB962C8B-B14F-4D97-AF65-F5344CB8AC3E}">
        <p14:creationId xmlns:p14="http://schemas.microsoft.com/office/powerpoint/2010/main" val="1478093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2E1CA-D6FE-E7BA-9E47-29D3F1B3D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C6AC8-5BE7-2738-0DD4-38C581969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CN" dirty="0"/>
              <a:t>Practical (</a:t>
            </a:r>
            <a:r>
              <a:rPr lang="en-US" altLang="zh-CN" dirty="0"/>
              <a:t>30</a:t>
            </a:r>
            <a:r>
              <a:rPr lang="en-CN" dirty="0"/>
              <a:t> min):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28694B-0B4F-C994-442F-0703285B22CA}"/>
              </a:ext>
            </a:extLst>
          </p:cNvPr>
          <p:cNvSpPr txBox="1"/>
          <p:nvPr/>
        </p:nvSpPr>
        <p:spPr>
          <a:xfrm>
            <a:off x="702365" y="1808921"/>
            <a:ext cx="8077200" cy="3237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CN" b="1" dirty="0"/>
              <a:t>Application Demo:</a:t>
            </a:r>
            <a:r>
              <a:rPr lang="en-CN" dirty="0"/>
              <a:t> </a:t>
            </a:r>
          </a:p>
          <a:p>
            <a:pPr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CN" dirty="0"/>
              <a:t>Illustrate an application of leveraging LLM </a:t>
            </a:r>
            <a:r>
              <a:rPr lang="en-CN" b="1" dirty="0"/>
              <a:t>DeepSeek APIs</a:t>
            </a:r>
            <a:r>
              <a:rPr lang="en-CN" dirty="0"/>
              <a:t> to realize an embedded AI assistant in office software (Word, Excel, etc.) in our routine work.</a:t>
            </a:r>
          </a:p>
          <a:p>
            <a:pPr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CN" dirty="0"/>
          </a:p>
          <a:p>
            <a:pPr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CN" dirty="0"/>
              <a:t>LLM: DeepSeek</a:t>
            </a:r>
          </a:p>
          <a:p>
            <a:pPr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CN" dirty="0"/>
              <a:t>API</a:t>
            </a:r>
            <a:r>
              <a:rPr lang="zh-CN" altLang="en-US" dirty="0"/>
              <a:t>：</a:t>
            </a:r>
            <a:r>
              <a:rPr lang="en-US" altLang="zh-CN" dirty="0"/>
              <a:t>Token : Excel (</a:t>
            </a:r>
            <a:r>
              <a:rPr lang="en-US" altLang="zh-CN" dirty="0" err="1"/>
              <a:t>OpenAPI</a:t>
            </a:r>
            <a:r>
              <a:rPr lang="en-US" altLang="zh-CN" dirty="0"/>
              <a:t> : </a:t>
            </a:r>
            <a:r>
              <a:rPr lang="en-US" altLang="zh-CN" dirty="0" err="1"/>
              <a:t>golang</a:t>
            </a:r>
            <a:r>
              <a:rPr lang="en-US" altLang="zh-CN" dirty="0"/>
              <a:t> deployed : Please ACC. PWD to access)</a:t>
            </a:r>
          </a:p>
          <a:p>
            <a:pPr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CN" dirty="0"/>
              <a:t>Office Ai assitant practice: VBS/JS to embeded DS into Office Tool</a:t>
            </a:r>
          </a:p>
          <a:p>
            <a:pPr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CN" sz="18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7815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AI Landscape &amp; Foresight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From narrow AI → general-purpose AI</a:t>
            </a:r>
          </a:p>
          <a:p>
            <a:r>
              <a:rPr dirty="0"/>
              <a:t>Multimodal AI (text, image, speech)</a:t>
            </a:r>
          </a:p>
          <a:p>
            <a:r>
              <a:rPr dirty="0"/>
              <a:t>Edge AI &amp; AI for IoT</a:t>
            </a:r>
          </a:p>
          <a:p>
            <a:r>
              <a:rPr dirty="0"/>
              <a:t>Trends: RL, Unsupervised, Few-shot Learning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D460B-FFD8-13B5-3359-FCA572797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4F2FE-6741-9190-6714-928079C96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078"/>
            <a:ext cx="7886700" cy="1325563"/>
          </a:xfrm>
        </p:spPr>
        <p:txBody>
          <a:bodyPr/>
          <a:lstStyle/>
          <a:p>
            <a:r>
              <a:rPr lang="en-US" dirty="0"/>
              <a:t>From narrow AI → general-purpose AI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CC8293D-BA07-57C1-474D-3B5B061E7C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0063465"/>
              </p:ext>
            </p:extLst>
          </p:nvPr>
        </p:nvGraphicFramePr>
        <p:xfrm>
          <a:off x="728870" y="1477617"/>
          <a:ext cx="7786479" cy="4704523"/>
        </p:xfrm>
        <a:graphic>
          <a:graphicData uri="http://schemas.openxmlformats.org/drawingml/2006/table">
            <a:tbl>
              <a:tblPr/>
              <a:tblGrid>
                <a:gridCol w="1391478">
                  <a:extLst>
                    <a:ext uri="{9D8B030D-6E8A-4147-A177-3AD203B41FA5}">
                      <a16:colId xmlns:a16="http://schemas.microsoft.com/office/drawing/2014/main" val="2060949309"/>
                    </a:ext>
                  </a:extLst>
                </a:gridCol>
                <a:gridCol w="3631095">
                  <a:extLst>
                    <a:ext uri="{9D8B030D-6E8A-4147-A177-3AD203B41FA5}">
                      <a16:colId xmlns:a16="http://schemas.microsoft.com/office/drawing/2014/main" val="2285140815"/>
                    </a:ext>
                  </a:extLst>
                </a:gridCol>
                <a:gridCol w="2763906">
                  <a:extLst>
                    <a:ext uri="{9D8B030D-6E8A-4147-A177-3AD203B41FA5}">
                      <a16:colId xmlns:a16="http://schemas.microsoft.com/office/drawing/2014/main" val="3855061709"/>
                    </a:ext>
                  </a:extLst>
                </a:gridCol>
              </a:tblGrid>
              <a:tr h="453301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Feature</a:t>
                      </a:r>
                      <a:endParaRPr lang="en-US" sz="11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84987" marR="84987" marT="56658" marB="5665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Artificial Narrow Intelligence (ANI) / Weak AI</a:t>
                      </a:r>
                      <a:endParaRPr lang="en-US" sz="11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84987" marR="84987" marT="56658" marB="5665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General-Purpose AI Agents (GPAIs) / Agentic AI</a:t>
                      </a:r>
                      <a:endParaRPr lang="en-US" sz="11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84987" marR="84987" marT="56658" marB="5665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0843241"/>
                  </a:ext>
                </a:extLst>
              </a:tr>
              <a:tr h="784087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Core Function</a:t>
                      </a:r>
                      <a:endParaRPr lang="en-US" sz="11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84987" marR="84987" marT="56658" marB="5665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Task-Specific:</a:t>
                      </a:r>
                      <a:r>
                        <a:rPr lang="en-US" sz="11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Excels at a single, narrowly defined task.</a:t>
                      </a:r>
                    </a:p>
                  </a:txBody>
                  <a:tcPr marL="84987" marR="84987" marT="56658" marB="5665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Goal-Oriented &amp; Autonomous:</a:t>
                      </a:r>
                      <a:r>
                        <a:rPr lang="en-US" sz="11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Can decompose complex goals into multi-step tasks and execute them.</a:t>
                      </a:r>
                    </a:p>
                  </a:txBody>
                  <a:tcPr marL="84987" marR="84987" marT="56658" marB="5665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9808479"/>
                  </a:ext>
                </a:extLst>
              </a:tr>
              <a:tr h="784087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Learning/Adaptation</a:t>
                      </a:r>
                      <a:endParaRPr lang="en-US" sz="11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84987" marR="84987" marT="56658" marB="5665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Relies on </a:t>
                      </a:r>
                      <a:r>
                        <a:rPr lang="en-US" sz="11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Supervised Learning</a:t>
                      </a:r>
                      <a:r>
                        <a:rPr lang="en-US" sz="11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on labeled, specific data. Cannot perform tasks outside its training domain.</a:t>
                      </a:r>
                    </a:p>
                  </a:txBody>
                  <a:tcPr marL="84987" marR="84987" marT="56658" marB="5665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Uses </a:t>
                      </a:r>
                      <a:r>
                        <a:rPr lang="en-US" sz="11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Transfer Learning</a:t>
                      </a:r>
                      <a:r>
                        <a:rPr lang="en-US" sz="11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and </a:t>
                      </a:r>
                      <a:r>
                        <a:rPr lang="en-US" sz="11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In-Context Learning</a:t>
                      </a:r>
                      <a:r>
                        <a:rPr lang="en-US" sz="11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(from LLMs) to apply knowledge to novel, unseen problems.</a:t>
                      </a:r>
                    </a:p>
                  </a:txBody>
                  <a:tcPr marL="84987" marR="84987" marT="56658" marB="5665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8393239"/>
                  </a:ext>
                </a:extLst>
              </a:tr>
              <a:tr h="784087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Content/Data Scope</a:t>
                      </a:r>
                      <a:endParaRPr lang="en-US" sz="11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84987" marR="84987" marT="56658" marB="5665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Narrow, specialized datasets (e.g., millions of cat pictures, specific transaction logs).</a:t>
                      </a:r>
                    </a:p>
                  </a:txBody>
                  <a:tcPr marL="84987" marR="84987" marT="56658" marB="5665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Multimodal Foundation Models</a:t>
                      </a:r>
                      <a:r>
                        <a:rPr lang="en-US" sz="11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trained on massive, diverse data (text, code, images, video) from the internet.</a:t>
                      </a:r>
                    </a:p>
                  </a:txBody>
                  <a:tcPr marL="84987" marR="84987" marT="56658" marB="5665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6097747"/>
                  </a:ext>
                </a:extLst>
              </a:tr>
              <a:tr h="784087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Interaction</a:t>
                      </a:r>
                      <a:endParaRPr lang="en-US" sz="11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84987" marR="84987" marT="56658" marB="5665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Reactive/Passive:</a:t>
                      </a:r>
                      <a:r>
                        <a:rPr lang="en-US" sz="11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Responds to a specific prompt (e.g., "Set a timer," "Is this a dog?")</a:t>
                      </a:r>
                    </a:p>
                  </a:txBody>
                  <a:tcPr marL="84987" marR="84987" marT="56658" marB="5665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Proactive/Agentic:</a:t>
                      </a:r>
                      <a:r>
                        <a:rPr lang="en-US" sz="11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Can sense the environment, maintain memory, decide on optimal actions, and execute tool calls.</a:t>
                      </a:r>
                    </a:p>
                  </a:txBody>
                  <a:tcPr marL="84987" marR="84987" marT="56658" marB="5665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0746019"/>
                  </a:ext>
                </a:extLst>
              </a:tr>
              <a:tr h="1114874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Examples</a:t>
                      </a:r>
                      <a:endParaRPr lang="en-US" sz="11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84987" marR="84987" marT="56658" marB="5665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Siri/Alexa voice commands, Spam filters, Netflix recommendations, Image classification models.</a:t>
                      </a:r>
                    </a:p>
                  </a:txBody>
                  <a:tcPr marL="84987" marR="84987" marT="56658" marB="5665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Autonomous workflow bots (</a:t>
                      </a:r>
                      <a:r>
                        <a:rPr lang="en-US" sz="1100" dirty="0" err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AutoGPT</a:t>
                      </a:r>
                      <a:r>
                        <a:rPr lang="en-US" sz="11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LangGraph</a:t>
                      </a:r>
                      <a:r>
                        <a:rPr lang="en-US" sz="11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), AI personal assistants managing email and scheduling across multiple apps, complex data analysis agents.</a:t>
                      </a:r>
                    </a:p>
                  </a:txBody>
                  <a:tcPr marL="84987" marR="84987" marT="56658" marB="5665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96640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0548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A52F5-2D7B-A141-100B-7F0064804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E1A60-4EE3-9614-CE16-766F55510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/>
              <a:t>Multimodal AI (text, image, speech)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AF52339-E922-AAC4-3C33-B006246888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403437"/>
              </p:ext>
            </p:extLst>
          </p:nvPr>
        </p:nvGraphicFramePr>
        <p:xfrm>
          <a:off x="742663" y="1847461"/>
          <a:ext cx="7431741" cy="4355586"/>
        </p:xfrm>
        <a:graphic>
          <a:graphicData uri="http://schemas.openxmlformats.org/drawingml/2006/table">
            <a:tbl>
              <a:tblPr/>
              <a:tblGrid>
                <a:gridCol w="1413185">
                  <a:extLst>
                    <a:ext uri="{9D8B030D-6E8A-4147-A177-3AD203B41FA5}">
                      <a16:colId xmlns:a16="http://schemas.microsoft.com/office/drawing/2014/main" val="531747451"/>
                    </a:ext>
                  </a:extLst>
                </a:gridCol>
                <a:gridCol w="1675288">
                  <a:extLst>
                    <a:ext uri="{9D8B030D-6E8A-4147-A177-3AD203B41FA5}">
                      <a16:colId xmlns:a16="http://schemas.microsoft.com/office/drawing/2014/main" val="2021393866"/>
                    </a:ext>
                  </a:extLst>
                </a:gridCol>
                <a:gridCol w="4343268">
                  <a:extLst>
                    <a:ext uri="{9D8B030D-6E8A-4147-A177-3AD203B41FA5}">
                      <a16:colId xmlns:a16="http://schemas.microsoft.com/office/drawing/2014/main" val="3700939172"/>
                    </a:ext>
                  </a:extLst>
                </a:gridCol>
              </a:tblGrid>
              <a:tr h="33748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3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Input Modality</a:t>
                      </a:r>
                      <a:endParaRPr lang="en-US" sz="13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07706" marR="107706" marT="71804" marB="7180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3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Output Modality</a:t>
                      </a:r>
                      <a:endParaRPr lang="en-US" sz="13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07706" marR="107706" marT="71804" marB="7180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3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Example Task</a:t>
                      </a:r>
                      <a:endParaRPr lang="en-US" sz="13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07706" marR="107706" marT="71804" marB="7180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4155899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3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Text</a:t>
                      </a:r>
                      <a:endParaRPr lang="en-US" sz="13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07706" marR="107706" marT="71804" marB="7180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3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Image</a:t>
                      </a:r>
                      <a:endParaRPr lang="en-US" sz="13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07706" marR="107706" marT="71804" marB="7180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3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Generating an image from a detailed written prompt (Text-to-Image).</a:t>
                      </a:r>
                    </a:p>
                  </a:txBody>
                  <a:tcPr marL="107706" marR="107706" marT="71804" marB="7180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2497217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3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Image</a:t>
                      </a:r>
                      <a:endParaRPr lang="en-US" sz="13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07706" marR="107706" marT="71804" marB="7180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3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Text</a:t>
                      </a:r>
                      <a:endParaRPr lang="en-US" sz="13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07706" marR="107706" marT="71804" marB="7180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3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Generating a descriptive caption or summarizing the contents of a photo (Image Captioning).</a:t>
                      </a:r>
                    </a:p>
                  </a:txBody>
                  <a:tcPr marL="107706" marR="107706" marT="71804" marB="7180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874104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3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Speech</a:t>
                      </a:r>
                      <a:endParaRPr lang="en-US" sz="13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07706" marR="107706" marT="71804" marB="7180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3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Text</a:t>
                      </a:r>
                      <a:endParaRPr lang="en-US" sz="13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07706" marR="107706" marT="71804" marB="7180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3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Transcribing spoken language with high accuracy by analyzing background sounds and context.</a:t>
                      </a:r>
                    </a:p>
                  </a:txBody>
                  <a:tcPr marL="107706" marR="107706" marT="71804" marB="7180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1957536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3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Text + Image</a:t>
                      </a:r>
                      <a:endParaRPr lang="en-US" sz="13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07706" marR="107706" marT="71804" marB="7180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3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Text</a:t>
                      </a:r>
                      <a:endParaRPr lang="en-US" sz="13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07706" marR="107706" marT="71804" marB="7180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3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Answering a complex question about an uploaded photo (Visual Question Answering).</a:t>
                      </a:r>
                    </a:p>
                  </a:txBody>
                  <a:tcPr marL="107706" marR="107706" marT="71804" marB="7180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8794453"/>
                  </a:ext>
                </a:extLst>
              </a:tr>
              <a:tr h="1112966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3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Speech + Image</a:t>
                      </a:r>
                      <a:endParaRPr lang="en-US" sz="13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07706" marR="107706" marT="71804" marB="7180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3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Text + Speech</a:t>
                      </a:r>
                      <a:endParaRPr lang="en-US" sz="13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07706" marR="107706" marT="71804" marB="7180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3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A virtual assistant processing a voice command about an object it's seeing via a camera and responding in a conversational voice.</a:t>
                      </a:r>
                    </a:p>
                  </a:txBody>
                  <a:tcPr marL="107706" marR="107706" marT="71804" marB="7180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535785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EEC8D0-F683-DAC3-5913-DB1BD6D3D58F}"/>
              </a:ext>
            </a:extLst>
          </p:cNvPr>
          <p:cNvSpPr txBox="1"/>
          <p:nvPr/>
        </p:nvSpPr>
        <p:spPr>
          <a:xfrm>
            <a:off x="742663" y="1217180"/>
            <a:ext cx="185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Gemini , GPT-4o</a:t>
            </a:r>
          </a:p>
        </p:txBody>
      </p:sp>
    </p:spTree>
    <p:extLst>
      <p:ext uri="{BB962C8B-B14F-4D97-AF65-F5344CB8AC3E}">
        <p14:creationId xmlns:p14="http://schemas.microsoft.com/office/powerpoint/2010/main" val="2327279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BD43C-5608-2F73-E538-1C888E252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B4A92-5562-9EC2-959A-314BEF71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/>
              <a:t>The rise of Edge AI and AI for IoT (Internet of Things) devices(</a:t>
            </a:r>
            <a:r>
              <a:rPr lang="en-US" dirty="0" err="1"/>
              <a:t>Senarios</a:t>
            </a:r>
            <a:r>
              <a:rPr lang="en-US" dirty="0"/>
              <a:t>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BE8637C-BF5C-FCAD-C825-D3C99D38BE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925738"/>
              </p:ext>
            </p:extLst>
          </p:nvPr>
        </p:nvGraphicFramePr>
        <p:xfrm>
          <a:off x="742663" y="1663327"/>
          <a:ext cx="8027568" cy="4590633"/>
        </p:xfrm>
        <a:graphic>
          <a:graphicData uri="http://schemas.openxmlformats.org/drawingml/2006/table">
            <a:tbl>
              <a:tblPr/>
              <a:tblGrid>
                <a:gridCol w="1513302">
                  <a:extLst>
                    <a:ext uri="{9D8B030D-6E8A-4147-A177-3AD203B41FA5}">
                      <a16:colId xmlns:a16="http://schemas.microsoft.com/office/drawing/2014/main" val="1159175850"/>
                    </a:ext>
                  </a:extLst>
                </a:gridCol>
                <a:gridCol w="1902219">
                  <a:extLst>
                    <a:ext uri="{9D8B030D-6E8A-4147-A177-3AD203B41FA5}">
                      <a16:colId xmlns:a16="http://schemas.microsoft.com/office/drawing/2014/main" val="1526784688"/>
                    </a:ext>
                  </a:extLst>
                </a:gridCol>
                <a:gridCol w="2605155">
                  <a:extLst>
                    <a:ext uri="{9D8B030D-6E8A-4147-A177-3AD203B41FA5}">
                      <a16:colId xmlns:a16="http://schemas.microsoft.com/office/drawing/2014/main" val="51814881"/>
                    </a:ext>
                  </a:extLst>
                </a:gridCol>
                <a:gridCol w="2006892">
                  <a:extLst>
                    <a:ext uri="{9D8B030D-6E8A-4147-A177-3AD203B41FA5}">
                      <a16:colId xmlns:a16="http://schemas.microsoft.com/office/drawing/2014/main" val="2799270907"/>
                    </a:ext>
                  </a:extLst>
                </a:gridCol>
              </a:tblGrid>
              <a:tr h="326221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Industry</a:t>
                      </a:r>
                      <a:endParaRPr lang="en-US" sz="11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66331" marR="66331" marT="44221" marB="44221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Use Case (Instance)</a:t>
                      </a:r>
                      <a:endParaRPr lang="en-US" sz="11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66331" marR="66331" marT="44221" marB="44221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Edge AI Action on the Device</a:t>
                      </a:r>
                      <a:endParaRPr lang="en-US" sz="11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66331" marR="66331" marT="44221" marB="44221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Benefit</a:t>
                      </a:r>
                      <a:endParaRPr lang="en-US" sz="11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66331" marR="66331" marT="44221" marB="44221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486533"/>
                  </a:ext>
                </a:extLst>
              </a:tr>
              <a:tr h="92470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Industrial IoT (IIoT)</a:t>
                      </a:r>
                      <a:endParaRPr lang="en-US" sz="11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66331" marR="66331" marT="44221" marB="44221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Predictive Maintenance</a:t>
                      </a:r>
                      <a:endParaRPr lang="en-US" sz="11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66331" marR="66331" marT="44221" marB="44221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Analyzes vibration/temperature sensor data in real-time to detect an </a:t>
                      </a:r>
                      <a:r>
                        <a:rPr lang="en-US" sz="1100" i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anomaly</a:t>
                      </a:r>
                      <a:r>
                        <a:rPr lang="en-US" sz="11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(e.g., a bearing failure signature) and sends an immediate alert.</a:t>
                      </a:r>
                    </a:p>
                  </a:txBody>
                  <a:tcPr marL="66331" marR="66331" marT="44221" marB="44221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Prevents catastrophic equipment downtime; saves millions in unplanned repairs.</a:t>
                      </a:r>
                    </a:p>
                  </a:txBody>
                  <a:tcPr marL="66331" marR="66331" marT="44221" marB="44221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894795"/>
                  </a:ext>
                </a:extLst>
              </a:tr>
              <a:tr h="805004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Smart Cities</a:t>
                      </a:r>
                      <a:endParaRPr lang="en-US" sz="11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66331" marR="66331" marT="44221" marB="44221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Intelligent Traffic Management</a:t>
                      </a:r>
                      <a:endParaRPr lang="en-US" sz="11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66331" marR="66331" marT="44221" marB="44221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Processes video locally from traffic cameras to count vehicles, measure queue length, and adjust traffic lights instantly.</a:t>
                      </a:r>
                    </a:p>
                  </a:txBody>
                  <a:tcPr marL="66331" marR="66331" marT="44221" marB="44221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Reduces traffic congestion and latency-critical cloud transmission costs.</a:t>
                      </a:r>
                    </a:p>
                  </a:txBody>
                  <a:tcPr marL="66331" marR="66331" marT="44221" marB="44221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303168"/>
                  </a:ext>
                </a:extLst>
              </a:tr>
              <a:tr h="805004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Retail</a:t>
                      </a:r>
                      <a:endParaRPr lang="en-US" sz="11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66331" marR="66331" marT="44221" marB="44221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Loss Prevention/Inventory</a:t>
                      </a:r>
                      <a:endParaRPr lang="en-US" sz="11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66331" marR="66331" marT="44221" marB="44221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Uses on-shelf cameras to run object detection, identifying an item removed without being paid for, or detecting low stock levels.</a:t>
                      </a:r>
                    </a:p>
                  </a:txBody>
                  <a:tcPr marL="66331" marR="66331" marT="44221" marB="44221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Reduces 'shrinkage' (theft) and enables real-time restocking alerts.</a:t>
                      </a:r>
                    </a:p>
                  </a:txBody>
                  <a:tcPr marL="66331" marR="66331" marT="44221" marB="44221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1517254"/>
                  </a:ext>
                </a:extLst>
              </a:tr>
              <a:tr h="92470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Healthcare</a:t>
                      </a:r>
                      <a:endParaRPr lang="en-US" sz="11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66331" marR="66331" marT="44221" marB="44221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Remote Patient Monitoring</a:t>
                      </a:r>
                      <a:endParaRPr lang="en-US" sz="11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66331" marR="66331" marT="44221" marB="44221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A wearable device analyzes physiological data (EKG, blood oxygen) to detect an </a:t>
                      </a:r>
                      <a:r>
                        <a:rPr lang="en-US" sz="1100" i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irregularity</a:t>
                      </a:r>
                      <a:r>
                        <a:rPr lang="en-US" sz="11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and immediately alert the patient/caregiver.</a:t>
                      </a:r>
                    </a:p>
                  </a:txBody>
                  <a:tcPr marL="66331" marR="66331" marT="44221" marB="44221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Provides life-critical, zero-latency response while ensuring patient data privacy (HIPAA/GDPR compliance).</a:t>
                      </a:r>
                    </a:p>
                  </a:txBody>
                  <a:tcPr marL="66331" marR="66331" marT="44221" marB="44221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9375243"/>
                  </a:ext>
                </a:extLst>
              </a:tr>
              <a:tr h="805004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Consumer/Smart Home</a:t>
                      </a:r>
                      <a:endParaRPr lang="en-US" sz="11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66331" marR="66331" marT="44221" marB="44221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Voice Command Processing</a:t>
                      </a:r>
                      <a:endParaRPr lang="en-US" sz="11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66331" marR="66331" marT="44221" marB="44221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A smart speaker or doorbell processes the wake-word and initial command locally.</a:t>
                      </a:r>
                    </a:p>
                  </a:txBody>
                  <a:tcPr marL="66331" marR="66331" marT="44221" marB="44221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Improves response speed and ensures private conversations don't leave the device until the wake-word is detected.</a:t>
                      </a:r>
                    </a:p>
                  </a:txBody>
                  <a:tcPr marL="66331" marR="66331" marT="44221" marB="44221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8705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9991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36816"/>
            <a:ext cx="7886700" cy="994172"/>
          </a:xfrm>
        </p:spPr>
        <p:txBody>
          <a:bodyPr/>
          <a:lstStyle/>
          <a:p>
            <a:pPr algn="ctr"/>
            <a:r>
              <a:rPr lang="en-US" dirty="0"/>
              <a:t>Practice within AI tools and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2147" y="1944856"/>
            <a:ext cx="7344235" cy="1091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Personal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Site:http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://spearyao.liveblog365.com/</a:t>
            </a:r>
          </a:p>
          <a:p>
            <a:pPr algn="ctr"/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Github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https://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github.com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spearsharp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AI_training.git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3" name="Picture 12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3746250E-9AF7-A03E-21A9-EC0BB8723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973" y="3639096"/>
            <a:ext cx="2227045" cy="22270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6FB8F7-2A0E-9A95-0197-088734296F1C}"/>
              </a:ext>
            </a:extLst>
          </p:cNvPr>
          <p:cNvSpPr txBox="1"/>
          <p:nvPr/>
        </p:nvSpPr>
        <p:spPr>
          <a:xfrm>
            <a:off x="2444885" y="3245433"/>
            <a:ext cx="862519" cy="419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/>
              <a:t>GIT</a:t>
            </a:r>
            <a:endParaRPr lang="en-CN" b="1" dirty="0"/>
          </a:p>
        </p:txBody>
      </p:sp>
      <p:pic>
        <p:nvPicPr>
          <p:cNvPr id="16" name="Picture 15" descr="A qr code with a black and white background&#10;&#10;AI-generated content may be incorrect.">
            <a:extLst>
              <a:ext uri="{FF2B5EF4-FFF2-40B4-BE49-F238E27FC236}">
                <a16:creationId xmlns:a16="http://schemas.microsoft.com/office/drawing/2014/main" id="{49F81893-8119-14ED-698F-9A21D2A56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970" y="3659884"/>
            <a:ext cx="2151875" cy="21518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D88694-79B0-1C6F-C273-4B12537CC564}"/>
              </a:ext>
            </a:extLst>
          </p:cNvPr>
          <p:cNvSpPr txBox="1"/>
          <p:nvPr/>
        </p:nvSpPr>
        <p:spPr>
          <a:xfrm>
            <a:off x="5568498" y="3245433"/>
            <a:ext cx="1916347" cy="419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/>
              <a:t>Personal Site</a:t>
            </a:r>
            <a:endParaRPr lang="en-CN" b="1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5DCF7-A73A-3FEF-F852-06349B2BF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0D414-24E4-EF57-515E-58B8D9CCC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/>
              <a:t>The rise of Edge AI and AI for </a:t>
            </a:r>
            <a:r>
              <a:rPr lang="en-US" dirty="0">
                <a:hlinkClick r:id="rId2"/>
              </a:rPr>
              <a:t>IoT</a:t>
            </a:r>
            <a:r>
              <a:rPr lang="en-US" dirty="0"/>
              <a:t> (Internet of Things) devices - </a:t>
            </a:r>
            <a:r>
              <a:rPr lang="en-US" dirty="0" err="1"/>
              <a:t>sdk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92E6250-BAF8-1639-C341-5091F9570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938530"/>
              </p:ext>
            </p:extLst>
          </p:nvPr>
        </p:nvGraphicFramePr>
        <p:xfrm>
          <a:off x="679885" y="1325563"/>
          <a:ext cx="8303928" cy="4908376"/>
        </p:xfrm>
        <a:graphic>
          <a:graphicData uri="http://schemas.openxmlformats.org/drawingml/2006/table">
            <a:tbl>
              <a:tblPr/>
              <a:tblGrid>
                <a:gridCol w="1542708">
                  <a:extLst>
                    <a:ext uri="{9D8B030D-6E8A-4147-A177-3AD203B41FA5}">
                      <a16:colId xmlns:a16="http://schemas.microsoft.com/office/drawing/2014/main" val="1234524893"/>
                    </a:ext>
                  </a:extLst>
                </a:gridCol>
                <a:gridCol w="3911229">
                  <a:extLst>
                    <a:ext uri="{9D8B030D-6E8A-4147-A177-3AD203B41FA5}">
                      <a16:colId xmlns:a16="http://schemas.microsoft.com/office/drawing/2014/main" val="3027460484"/>
                    </a:ext>
                  </a:extLst>
                </a:gridCol>
                <a:gridCol w="2849991">
                  <a:extLst>
                    <a:ext uri="{9D8B030D-6E8A-4147-A177-3AD203B41FA5}">
                      <a16:colId xmlns:a16="http://schemas.microsoft.com/office/drawing/2014/main" val="3517515057"/>
                    </a:ext>
                  </a:extLst>
                </a:gridCol>
              </a:tblGrid>
              <a:tr h="332412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SDK/Runtime</a:t>
                      </a:r>
                      <a:endParaRPr lang="en-US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94049" marR="94049" marT="62699" marB="6269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Purpose</a:t>
                      </a:r>
                      <a:endParaRPr lang="en-U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94049" marR="94049" marT="62699" marB="6269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Target Devices</a:t>
                      </a:r>
                      <a:endParaRPr lang="en-U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94049" marR="94049" marT="62699" marB="6269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3422712"/>
                  </a:ext>
                </a:extLst>
              </a:tr>
              <a:tr h="905291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dirty="0" err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TinyML</a:t>
                      </a:r>
                      <a:r>
                        <a:rPr lang="en-US" sz="12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SDKs (e.g., for Arduino)</a:t>
                      </a:r>
                      <a:endParaRPr lang="en-US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94049" marR="94049" marT="62699" marB="6269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Deploys extremely small, efficient ML models (often for keyword spotting or sensor anomaly detection) onto microcontrollers.</a:t>
                      </a:r>
                    </a:p>
                  </a:txBody>
                  <a:tcPr marL="94049" marR="94049" marT="62699" marB="6269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Microcontrollers (MCUs)</a:t>
                      </a:r>
                      <a:r>
                        <a:rPr lang="en-US" sz="12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with limited memory (kilobytes) and low power (milliwatts).</a:t>
                      </a:r>
                    </a:p>
                  </a:txBody>
                  <a:tcPr marL="94049" marR="94049" marT="62699" marB="6269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5950036"/>
                  </a:ext>
                </a:extLst>
              </a:tr>
              <a:tr h="1478171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ONNX Runtime</a:t>
                      </a:r>
                      <a:endParaRPr lang="en-US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94049" marR="94049" marT="62699" marB="6269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A universal runtime for running models created in various frameworks (</a:t>
                      </a:r>
                      <a:r>
                        <a:rPr lang="en-US" sz="1200" dirty="0" err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PyTorch</a:t>
                      </a:r>
                      <a:r>
                        <a:rPr lang="en-US" sz="12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, TensorFlow, etc.) after they have been converted to the </a:t>
                      </a:r>
                      <a:r>
                        <a:rPr lang="en-US" sz="12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Open Neural Network Exchange (ONNX)</a:t>
                      </a:r>
                      <a:r>
                        <a:rPr lang="en-US" sz="12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format.</a:t>
                      </a:r>
                    </a:p>
                  </a:txBody>
                  <a:tcPr marL="94049" marR="94049" marT="62699" marB="6269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General-purpose CPUs, embedded systems, and mobile devices.</a:t>
                      </a:r>
                    </a:p>
                  </a:txBody>
                  <a:tcPr marL="94049" marR="94049" marT="62699" marB="6269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5450675"/>
                  </a:ext>
                </a:extLst>
              </a:tr>
              <a:tr h="1287211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Azure IoT Edge Runtime</a:t>
                      </a:r>
                      <a:endParaRPr lang="en-U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94049" marR="94049" marT="62699" marB="6269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Allows developers to deploy cloud services, including pre-trained Azure ML models, as containerized </a:t>
                      </a:r>
                      <a:r>
                        <a:rPr lang="en-US" sz="12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modules</a:t>
                      </a:r>
                      <a:r>
                        <a:rPr lang="en-US" sz="12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onto gateway or server-level edge devices.</a:t>
                      </a:r>
                    </a:p>
                  </a:txBody>
                  <a:tcPr marL="94049" marR="94049" marT="62699" marB="6269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Edge Servers, Gateways, and high-end industrial PCs running Linux or Windows.</a:t>
                      </a:r>
                    </a:p>
                  </a:txBody>
                  <a:tcPr marL="94049" marR="94049" marT="62699" marB="6269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7008886"/>
                  </a:ext>
                </a:extLst>
              </a:tr>
              <a:tr h="905291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Arm CMSIS-NN</a:t>
                      </a:r>
                      <a:endParaRPr lang="en-US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94049" marR="94049" marT="62699" marB="6269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A collection of optimized neural network functions specifically designed for </a:t>
                      </a:r>
                      <a:r>
                        <a:rPr lang="en-US" sz="12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Arm Cortex-M microcontrollers</a:t>
                      </a:r>
                      <a:r>
                        <a:rPr lang="en-US" sz="12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94049" marR="94049" marT="62699" marB="6269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Microcontrollers commonly used in battery-powered IoT devices.</a:t>
                      </a:r>
                    </a:p>
                  </a:txBody>
                  <a:tcPr marL="94049" marR="94049" marT="62699" marB="6269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976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69592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0F655-96BE-5C83-9C43-4552ACF84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61796-50CE-0E5D-AC57-F6D42B8DF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Future of AI: Trends in reinforcement learning, unsupervised learning, and few-shot learning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AEF6A7D-D82C-138D-DA13-5B3BE6870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896269"/>
              </p:ext>
            </p:extLst>
          </p:nvPr>
        </p:nvGraphicFramePr>
        <p:xfrm>
          <a:off x="740865" y="1461705"/>
          <a:ext cx="8162856" cy="4772235"/>
        </p:xfrm>
        <a:graphic>
          <a:graphicData uri="http://schemas.openxmlformats.org/drawingml/2006/table">
            <a:tbl>
              <a:tblPr/>
              <a:tblGrid>
                <a:gridCol w="1988986">
                  <a:extLst>
                    <a:ext uri="{9D8B030D-6E8A-4147-A177-3AD203B41FA5}">
                      <a16:colId xmlns:a16="http://schemas.microsoft.com/office/drawing/2014/main" val="4071020628"/>
                    </a:ext>
                  </a:extLst>
                </a:gridCol>
                <a:gridCol w="3177040">
                  <a:extLst>
                    <a:ext uri="{9D8B030D-6E8A-4147-A177-3AD203B41FA5}">
                      <a16:colId xmlns:a16="http://schemas.microsoft.com/office/drawing/2014/main" val="275702642"/>
                    </a:ext>
                  </a:extLst>
                </a:gridCol>
                <a:gridCol w="2996830">
                  <a:extLst>
                    <a:ext uri="{9D8B030D-6E8A-4147-A177-3AD203B41FA5}">
                      <a16:colId xmlns:a16="http://schemas.microsoft.com/office/drawing/2014/main" val="485373736"/>
                    </a:ext>
                  </a:extLst>
                </a:gridCol>
              </a:tblGrid>
              <a:tr h="29986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Trend</a:t>
                      </a:r>
                      <a:endParaRPr lang="en-US" sz="11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87259" marR="87259" marT="58173" marB="58173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Description</a:t>
                      </a:r>
                      <a:endParaRPr lang="en-US" sz="11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87259" marR="87259" marT="58173" marB="58173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Impact</a:t>
                      </a:r>
                      <a:endParaRPr lang="en-US" sz="11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87259" marR="87259" marT="58173" marB="58173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0793933"/>
                  </a:ext>
                </a:extLst>
              </a:tr>
              <a:tr h="116115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Offline/Batch RL</a:t>
                      </a:r>
                      <a:endParaRPr lang="en-US" sz="11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87259" marR="87259" marT="58173" marB="58173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Agents learn optimal policies from </a:t>
                      </a:r>
                      <a:r>
                        <a:rPr lang="en-US" sz="11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pre-collected, static datasets</a:t>
                      </a:r>
                      <a:r>
                        <a:rPr lang="en-US" sz="11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(batch data) rather than requiring costly and risky live interaction with the environment.</a:t>
                      </a:r>
                    </a:p>
                  </a:txBody>
                  <a:tcPr marL="87259" marR="87259" marT="58173" marB="58173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Enables RL to be safely deployed in sensitive domains like </a:t>
                      </a:r>
                      <a:r>
                        <a:rPr lang="en-US" sz="11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healthcare (treatment planning)</a:t>
                      </a:r>
                      <a:r>
                        <a:rPr lang="en-US" sz="11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and </a:t>
                      </a:r>
                      <a:r>
                        <a:rPr lang="en-US" sz="11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finance (algorithmic trading)</a:t>
                      </a:r>
                      <a:r>
                        <a:rPr lang="en-US" sz="11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where trial-and-error is impossible.</a:t>
                      </a:r>
                    </a:p>
                  </a:txBody>
                  <a:tcPr marL="87259" marR="87259" marT="58173" marB="58173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9348850"/>
                  </a:ext>
                </a:extLst>
              </a:tr>
              <a:tr h="988899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RL with Human Feedback (RLHF)</a:t>
                      </a:r>
                      <a:endParaRPr lang="en-US" sz="11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87259" marR="87259" marT="58173" marB="58173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Integrating human evaluation and preference rankings into the RL process to align model behavior with human values, ethics, and intent.</a:t>
                      </a:r>
                    </a:p>
                  </a:txBody>
                  <a:tcPr marL="87259" marR="87259" marT="58173" marB="58173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Crucial for fine-tuning large generative models (like LLMs) to make them safer, more helpful, and less prone to harmful outputs.</a:t>
                      </a:r>
                    </a:p>
                  </a:txBody>
                  <a:tcPr marL="87259" marR="87259" marT="58173" marB="58173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801373"/>
                  </a:ext>
                </a:extLst>
              </a:tr>
              <a:tr h="1333419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Improved Sample Efficiency</a:t>
                      </a:r>
                      <a:endParaRPr lang="en-US" sz="11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87259" marR="87259" marT="58173" marB="58173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Developing Model-Based RL (MBRL) approaches, where the agent first learns a model of the environment, drastically reducing the number of real-world interactions needed to find an optimal policy.</a:t>
                      </a:r>
                    </a:p>
                  </a:txBody>
                  <a:tcPr marL="87259" marR="87259" marT="58173" marB="58173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Makes RL practical for robotics and autonomous systems where every real-world interaction is expensive or time-consuming.</a:t>
                      </a:r>
                    </a:p>
                  </a:txBody>
                  <a:tcPr marL="87259" marR="87259" marT="58173" marB="58173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7626394"/>
                  </a:ext>
                </a:extLst>
              </a:tr>
              <a:tr h="988899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Safety and Robustness</a:t>
                      </a:r>
                      <a:endParaRPr lang="en-US" sz="11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87259" marR="87259" marT="58173" marB="58173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Focus on </a:t>
                      </a:r>
                      <a:r>
                        <a:rPr lang="en-US" sz="11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Constrained RL</a:t>
                      </a:r>
                      <a:r>
                        <a:rPr lang="en-US" sz="11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to ensure agents learn policies that satisfy critical safety constraints (e.g., a self-driving car must never cross the median).</a:t>
                      </a:r>
                    </a:p>
                  </a:txBody>
                  <a:tcPr marL="87259" marR="87259" marT="58173" marB="58173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Essential for the deployment of autonomous systems in high-stakes environments like logistics, energy grids, and manufacturing.</a:t>
                      </a:r>
                    </a:p>
                  </a:txBody>
                  <a:tcPr marL="87259" marR="87259" marT="58173" marB="58173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4813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96268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3F9B7-795F-DF50-80AB-9DEA22B08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91FF1-6DF7-172B-21D5-1ED473309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CN" dirty="0"/>
              <a:t>Practical (</a:t>
            </a:r>
            <a:r>
              <a:rPr lang="en-US" dirty="0"/>
              <a:t>15</a:t>
            </a:r>
            <a:r>
              <a:rPr lang="en-CN" dirty="0"/>
              <a:t> min):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294173-04D5-A30C-3893-83630FB2C03C}"/>
              </a:ext>
            </a:extLst>
          </p:cNvPr>
          <p:cNvSpPr txBox="1"/>
          <p:nvPr/>
        </p:nvSpPr>
        <p:spPr>
          <a:xfrm>
            <a:off x="702365" y="1808921"/>
            <a:ext cx="8077200" cy="1777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b="1" dirty="0"/>
              <a:t>Group Discussion:</a:t>
            </a:r>
            <a:r>
              <a:rPr lang="en-CN" dirty="0"/>
              <a:t> How do you use AI in your daily life and work? Discuss ways AI could improve government services.</a:t>
            </a:r>
          </a:p>
          <a:p>
            <a:endParaRPr lang="en-CN" dirty="0"/>
          </a:p>
          <a:p>
            <a:r>
              <a:rPr lang="en-CN" dirty="0"/>
              <a:t>Train your private LLM model and practice to use ML and DL tensorflow, </a:t>
            </a:r>
            <a:r>
              <a:rPr lang="en-US" dirty="0" err="1"/>
              <a:t>matplotlib.pyplot</a:t>
            </a:r>
            <a:r>
              <a:rPr lang="en-US" dirty="0"/>
              <a:t> or </a:t>
            </a:r>
            <a:r>
              <a:rPr lang="en-US" dirty="0" err="1"/>
              <a:t>PyTorch</a:t>
            </a:r>
            <a:r>
              <a:rPr lang="en-US" dirty="0"/>
              <a:t>(Highly recommended)</a:t>
            </a:r>
            <a:endParaRPr lang="en-CN" dirty="0"/>
          </a:p>
          <a:p>
            <a:pPr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CN" sz="18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459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AI Infrastructure &amp; Strategic Planning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Components: Data pipelines, model training, APIs</a:t>
            </a:r>
          </a:p>
          <a:p>
            <a:r>
              <a:rPr dirty="0"/>
              <a:t>Deployment: Cloud vs On-premise</a:t>
            </a:r>
          </a:p>
          <a:p>
            <a:r>
              <a:rPr dirty="0"/>
              <a:t>Tools: TensorFlow, </a:t>
            </a:r>
            <a:r>
              <a:rPr dirty="0" err="1"/>
              <a:t>PyTorch</a:t>
            </a:r>
            <a:r>
              <a:rPr dirty="0"/>
              <a:t>, Hugging Face</a:t>
            </a:r>
          </a:p>
          <a:p>
            <a:r>
              <a:rPr dirty="0"/>
              <a:t>Governance: Ethics, transparency, data protection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85112-024C-095F-605D-20BBA4BA7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4FD22-90A0-0A0F-1172-FE7A4C20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AI system components: Data pipelines, model development, and API integration</a:t>
            </a:r>
            <a:endParaRPr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C00CFA2-7A6A-D1F6-8AF2-7F1CB0CFC4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2382901"/>
              </p:ext>
            </p:extLst>
          </p:nvPr>
        </p:nvGraphicFramePr>
        <p:xfrm>
          <a:off x="580677" y="1690689"/>
          <a:ext cx="7934673" cy="4513109"/>
        </p:xfrm>
        <a:graphic>
          <a:graphicData uri="http://schemas.openxmlformats.org/drawingml/2006/table">
            <a:tbl>
              <a:tblPr/>
              <a:tblGrid>
                <a:gridCol w="1975638">
                  <a:extLst>
                    <a:ext uri="{9D8B030D-6E8A-4147-A177-3AD203B41FA5}">
                      <a16:colId xmlns:a16="http://schemas.microsoft.com/office/drawing/2014/main" val="473041600"/>
                    </a:ext>
                  </a:extLst>
                </a:gridCol>
                <a:gridCol w="3314144">
                  <a:extLst>
                    <a:ext uri="{9D8B030D-6E8A-4147-A177-3AD203B41FA5}">
                      <a16:colId xmlns:a16="http://schemas.microsoft.com/office/drawing/2014/main" val="936518421"/>
                    </a:ext>
                  </a:extLst>
                </a:gridCol>
                <a:gridCol w="2644891">
                  <a:extLst>
                    <a:ext uri="{9D8B030D-6E8A-4147-A177-3AD203B41FA5}">
                      <a16:colId xmlns:a16="http://schemas.microsoft.com/office/drawing/2014/main" val="1206228335"/>
                    </a:ext>
                  </a:extLst>
                </a:gridCol>
              </a:tblGrid>
              <a:tr h="383202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Vendor</a:t>
                      </a:r>
                      <a:endParaRPr lang="en-US" sz="14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Instance/Product Line</a:t>
                      </a:r>
                      <a:endParaRPr lang="en-US" sz="14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Typical Use Case</a:t>
                      </a:r>
                      <a:endParaRPr lang="en-US" sz="14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23698"/>
                  </a:ext>
                </a:extLst>
              </a:tr>
              <a:tr h="1043615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NVIDIA</a:t>
                      </a:r>
                      <a:r>
                        <a:rPr lang="en-US" sz="14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(The dominant player)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NVIDIA H200/H100 Tensor Core GPU</a:t>
                      </a:r>
                      <a:r>
                        <a:rPr lang="en-US" sz="14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(Hopper Architecture)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State-of-the-art for large-scale </a:t>
                      </a:r>
                      <a:r>
                        <a:rPr lang="en-US" sz="14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AI Model Training</a:t>
                      </a:r>
                      <a:r>
                        <a:rPr lang="en-US" sz="14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(e.g., Large Language Models like GPT, complex computer vision models).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357633"/>
                  </a:ext>
                </a:extLst>
              </a:tr>
              <a:tr h="823477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CN" sz="14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NVIDIA A100 Tensor Core GPU</a:t>
                      </a:r>
                      <a:r>
                        <a:rPr lang="en-US" sz="14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(Ampere Architecture)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High-performance </a:t>
                      </a:r>
                      <a:r>
                        <a:rPr lang="en-US" sz="14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training and inference</a:t>
                      </a:r>
                      <a:r>
                        <a:rPr lang="en-US" sz="14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in data centers; a proven, highly-scalable standard.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3755954"/>
                  </a:ext>
                </a:extLst>
              </a:tr>
              <a:tr h="1043615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CN" sz="14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NVIDIA L40S/RTX Series</a:t>
                      </a:r>
                      <a:r>
                        <a:rPr lang="en-US" sz="14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(e.g., RTX 4090)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High-end </a:t>
                      </a:r>
                      <a:r>
                        <a:rPr lang="en-US" sz="14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AI inference,</a:t>
                      </a:r>
                      <a:r>
                        <a:rPr lang="en-US" sz="14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rendering, and </a:t>
                      </a:r>
                      <a:r>
                        <a:rPr lang="en-US" sz="14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smaller-scale model training</a:t>
                      </a:r>
                      <a:r>
                        <a:rPr lang="en-US" sz="14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on workstations or more accessible servers.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7437238"/>
                  </a:ext>
                </a:extLst>
              </a:tr>
              <a:tr h="1043615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AMD</a:t>
                      </a:r>
                      <a:endParaRPr lang="en-US" sz="14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AMD Instinct MI300 Series</a:t>
                      </a:r>
                      <a:endParaRPr lang="en-US" sz="14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Competing high-performance accelerator for cloud and HPC workloads, including AI training and inference.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906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3863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9DB3E-355E-F83F-F807-86527F276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367AB-7FFF-E153-C908-03DBBAE91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AI system components: Data pipelines, model development, and API integration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E43CC-5342-9B6A-7CD6-2A3238722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AI system components: Data pipelines, model development, and API integration (Fast </a:t>
            </a:r>
            <a:r>
              <a:rPr lang="en-US" dirty="0" err="1"/>
              <a:t>API,Docker</a:t>
            </a:r>
            <a:r>
              <a:rPr lang="en-US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Comparing AI deployment models: Cloud-based vs on-premise solutions (AWS, Azure, GCP, private data centers)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Tools and frameworks: TensorFlow, </a:t>
            </a:r>
            <a:r>
              <a:rPr lang="en-US" dirty="0" err="1"/>
              <a:t>PyTorch</a:t>
            </a:r>
            <a:r>
              <a:rPr lang="en-US" dirty="0"/>
              <a:t>, </a:t>
            </a:r>
            <a:r>
              <a:rPr lang="en-US" dirty="0">
                <a:hlinkClick r:id="rId2"/>
              </a:rPr>
              <a:t>Hugging Face</a:t>
            </a:r>
            <a:r>
              <a:rPr lang="en-US" dirty="0"/>
              <a:t>, etc.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Hardware: GPUs, TPUs, and accelerators for AI workloads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38775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BA132-828D-59D8-166E-EEF822237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87BEB-C373-EA6A-5D74-E23D93E63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AI system components: Data pipelines, model development, and API integration</a:t>
            </a:r>
            <a:endParaRPr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DEECF97-3A27-8D34-23BF-B3455D5E43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940616"/>
              </p:ext>
            </p:extLst>
          </p:nvPr>
        </p:nvGraphicFramePr>
        <p:xfrm>
          <a:off x="628650" y="1690689"/>
          <a:ext cx="7886700" cy="3849845"/>
        </p:xfrm>
        <a:graphic>
          <a:graphicData uri="http://schemas.openxmlformats.org/drawingml/2006/table">
            <a:tbl>
              <a:tblPr/>
              <a:tblGrid>
                <a:gridCol w="1640664">
                  <a:extLst>
                    <a:ext uri="{9D8B030D-6E8A-4147-A177-3AD203B41FA5}">
                      <a16:colId xmlns:a16="http://schemas.microsoft.com/office/drawing/2014/main" val="328083559"/>
                    </a:ext>
                  </a:extLst>
                </a:gridCol>
                <a:gridCol w="2663106">
                  <a:extLst>
                    <a:ext uri="{9D8B030D-6E8A-4147-A177-3AD203B41FA5}">
                      <a16:colId xmlns:a16="http://schemas.microsoft.com/office/drawing/2014/main" val="479599179"/>
                    </a:ext>
                  </a:extLst>
                </a:gridCol>
                <a:gridCol w="3582930">
                  <a:extLst>
                    <a:ext uri="{9D8B030D-6E8A-4147-A177-3AD203B41FA5}">
                      <a16:colId xmlns:a16="http://schemas.microsoft.com/office/drawing/2014/main" val="4074121697"/>
                    </a:ext>
                  </a:extLst>
                </a:gridCol>
              </a:tblGrid>
              <a:tr h="44787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6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Vendor</a:t>
                      </a:r>
                      <a:endParaRPr lang="en-US" sz="16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6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Instance/Product Line</a:t>
                      </a:r>
                      <a:endParaRPr lang="en-US" sz="16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6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Typical Use Case</a:t>
                      </a:r>
                      <a:endParaRPr lang="en-US" sz="16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8481569"/>
                  </a:ext>
                </a:extLst>
              </a:tr>
              <a:tr h="121975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6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Google</a:t>
                      </a:r>
                      <a:endParaRPr lang="en-US" sz="16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6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Cloud TPU v5p</a:t>
                      </a:r>
                      <a:endParaRPr lang="en-US" sz="16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6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Ultra-high performance for </a:t>
                      </a:r>
                      <a:r>
                        <a:rPr lang="en-US" sz="16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large-scale AI training</a:t>
                      </a:r>
                      <a:r>
                        <a:rPr lang="en-US" sz="16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and massive deep learning models (e.g., large-scale language model training).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5546916"/>
                  </a:ext>
                </a:extLst>
              </a:tr>
              <a:tr h="1219753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CN" sz="16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6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Cloud TPU v5e</a:t>
                      </a:r>
                      <a:endParaRPr lang="en-US" sz="16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6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A versatile, cost-efficient option for both </a:t>
                      </a:r>
                      <a:r>
                        <a:rPr lang="en-US" sz="16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training and inference</a:t>
                      </a:r>
                      <a:r>
                        <a:rPr lang="en-US" sz="16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tasks, offering great throughput per dollar.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845013"/>
                  </a:ext>
                </a:extLst>
              </a:tr>
              <a:tr h="962461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CN" sz="16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6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Edge TPU (Google Coral)</a:t>
                      </a:r>
                      <a:endParaRPr lang="en-US" sz="16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6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On-device inference</a:t>
                      </a:r>
                      <a:r>
                        <a:rPr lang="en-US" sz="16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for low-power edge devices like smart cameras and IoT gateways.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6451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94872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AA6C3-4103-D7BD-21D3-C2FFD604F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3F62D-983F-47CB-8A7A-FA784A050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AI system components: Data pipelines, model development, and API integration</a:t>
            </a:r>
            <a:endParaRPr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8B1D1F1-BF8E-E16E-4ED0-704B044254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458089"/>
              </p:ext>
            </p:extLst>
          </p:nvPr>
        </p:nvGraphicFramePr>
        <p:xfrm>
          <a:off x="720840" y="1690689"/>
          <a:ext cx="8122808" cy="4603220"/>
        </p:xfrm>
        <a:graphic>
          <a:graphicData uri="http://schemas.openxmlformats.org/drawingml/2006/table">
            <a:tbl>
              <a:tblPr/>
              <a:tblGrid>
                <a:gridCol w="1114634">
                  <a:extLst>
                    <a:ext uri="{9D8B030D-6E8A-4147-A177-3AD203B41FA5}">
                      <a16:colId xmlns:a16="http://schemas.microsoft.com/office/drawing/2014/main" val="1896636767"/>
                    </a:ext>
                  </a:extLst>
                </a:gridCol>
                <a:gridCol w="2529618">
                  <a:extLst>
                    <a:ext uri="{9D8B030D-6E8A-4147-A177-3AD203B41FA5}">
                      <a16:colId xmlns:a16="http://schemas.microsoft.com/office/drawing/2014/main" val="4179935529"/>
                    </a:ext>
                  </a:extLst>
                </a:gridCol>
                <a:gridCol w="1661939">
                  <a:extLst>
                    <a:ext uri="{9D8B030D-6E8A-4147-A177-3AD203B41FA5}">
                      <a16:colId xmlns:a16="http://schemas.microsoft.com/office/drawing/2014/main" val="3053638570"/>
                    </a:ext>
                  </a:extLst>
                </a:gridCol>
                <a:gridCol w="2816617">
                  <a:extLst>
                    <a:ext uri="{9D8B030D-6E8A-4147-A177-3AD203B41FA5}">
                      <a16:colId xmlns:a16="http://schemas.microsoft.com/office/drawing/2014/main" val="2927768526"/>
                    </a:ext>
                  </a:extLst>
                </a:gridCol>
              </a:tblGrid>
              <a:tr h="259076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Vendor</a:t>
                      </a:r>
                      <a:endParaRPr lang="en-U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82101" marR="82101" marT="54734" marB="5473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Instance/Product Line</a:t>
                      </a:r>
                      <a:endParaRPr lang="en-U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82101" marR="82101" marT="54734" marB="5473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Type/Architecture</a:t>
                      </a:r>
                      <a:endParaRPr lang="en-U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82101" marR="82101" marT="54734" marB="5473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Typical Use Case</a:t>
                      </a:r>
                      <a:endParaRPr lang="en-U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82101" marR="82101" marT="54734" marB="5473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0805730"/>
                  </a:ext>
                </a:extLst>
              </a:tr>
              <a:tr h="71140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Intel</a:t>
                      </a:r>
                      <a:endParaRPr lang="en-US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82101" marR="82101" marT="54734" marB="5473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Intel Gaudi (e.g., Gaudi 3)</a:t>
                      </a:r>
                      <a:endParaRPr lang="en-U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82101" marR="82101" marT="54734" marB="5473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AI ASIC</a:t>
                      </a:r>
                    </a:p>
                  </a:txBody>
                  <a:tcPr marL="82101" marR="82101" marT="54734" marB="5473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Data center-scale </a:t>
                      </a:r>
                      <a:r>
                        <a:rPr lang="en-US" sz="12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AI training</a:t>
                      </a:r>
                      <a:r>
                        <a:rPr lang="en-US" sz="12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and inference, offering a competitive alternative to GPUs.</a:t>
                      </a:r>
                    </a:p>
                  </a:txBody>
                  <a:tcPr marL="82101" marR="82101" marT="54734" marB="5473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4195224"/>
                  </a:ext>
                </a:extLst>
              </a:tr>
              <a:tr h="711400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CN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82101" marR="82101" marT="54734" marB="5473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Intel Movidius VPU</a:t>
                      </a:r>
                      <a:r>
                        <a:rPr lang="en-US" sz="12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(e.g., in Neural Compute Stick 2)</a:t>
                      </a:r>
                    </a:p>
                  </a:txBody>
                  <a:tcPr marL="82101" marR="82101" marT="54734" marB="5473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Vision Processing Unit (VPU)</a:t>
                      </a:r>
                    </a:p>
                  </a:txBody>
                  <a:tcPr marL="82101" marR="82101" marT="54734" marB="5473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Edge inference</a:t>
                      </a:r>
                      <a:r>
                        <a:rPr lang="en-US" sz="12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and computer vision in low-power, compact devices.</a:t>
                      </a:r>
                    </a:p>
                  </a:txBody>
                  <a:tcPr marL="82101" marR="82101" marT="54734" marB="5473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4981"/>
                  </a:ext>
                </a:extLst>
              </a:tr>
              <a:tr h="1012949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NVIDIA</a:t>
                      </a:r>
                      <a:endParaRPr lang="en-US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82101" marR="82101" marT="54734" marB="5473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NVIDIA Jetson Modules</a:t>
                      </a:r>
                      <a:r>
                        <a:rPr lang="en-US" sz="12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(e.g., Jetson AGX Orin)</a:t>
                      </a:r>
                    </a:p>
                  </a:txBody>
                  <a:tcPr marL="82101" marR="82101" marT="54734" marB="5473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System-on-Module with a GPU core</a:t>
                      </a:r>
                    </a:p>
                  </a:txBody>
                  <a:tcPr marL="82101" marR="82101" marT="54734" marB="5473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Embedded and Edge AI</a:t>
                      </a:r>
                      <a:r>
                        <a:rPr lang="en-US" sz="12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for autonomous machines, robotics, and industrial IoT that require high-performance inference.</a:t>
                      </a:r>
                    </a:p>
                  </a:txBody>
                  <a:tcPr marL="82101" marR="82101" marT="54734" marB="5473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623917"/>
                  </a:ext>
                </a:extLst>
              </a:tr>
              <a:tr h="862174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Qualcomm</a:t>
                      </a:r>
                      <a:endParaRPr lang="en-U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82101" marR="82101" marT="54734" marB="5473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Qualcomm AI Engine / Hexagon NPU</a:t>
                      </a:r>
                      <a:endParaRPr lang="en-U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82101" marR="82101" marT="54734" marB="5473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Neural Processing Unit (NPU)</a:t>
                      </a:r>
                    </a:p>
                  </a:txBody>
                  <a:tcPr marL="82101" marR="82101" marT="54734" marB="5473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On-device inference</a:t>
                      </a:r>
                      <a:r>
                        <a:rPr lang="en-US" sz="12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in smartphones, AR/VR headsets, and IoT, optimized for power efficiency.</a:t>
                      </a:r>
                    </a:p>
                  </a:txBody>
                  <a:tcPr marL="82101" marR="82101" marT="54734" marB="5473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7445095"/>
                  </a:ext>
                </a:extLst>
              </a:tr>
              <a:tr h="1012949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Hailo</a:t>
                      </a:r>
                      <a:endParaRPr lang="en-U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82101" marR="82101" marT="54734" marB="5473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Hailo-8</a:t>
                      </a:r>
                      <a:endParaRPr lang="en-U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82101" marR="82101" marT="54734" marB="5473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Dedicated Edge AI ASIC</a:t>
                      </a:r>
                    </a:p>
                  </a:txBody>
                  <a:tcPr marL="82101" marR="82101" marT="54734" marB="5473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Highly efficient </a:t>
                      </a:r>
                      <a:r>
                        <a:rPr lang="en-US" sz="12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edge inference</a:t>
                      </a:r>
                      <a:r>
                        <a:rPr lang="en-US" sz="12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in power-constrained environments like smart cameras and industrial inspection systems.</a:t>
                      </a:r>
                    </a:p>
                  </a:txBody>
                  <a:tcPr marL="82101" marR="82101" marT="54734" marB="5473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2551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03388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988F4-69C3-6B7A-8283-376ACA43F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CD7C3-8830-DBAF-C76D-EC5054D16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AI Strategy Development for Government IT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5353DC-7E52-2254-FC58-0C8D83059A6D}"/>
              </a:ext>
            </a:extLst>
          </p:cNvPr>
          <p:cNvSpPr txBox="1"/>
          <p:nvPr/>
        </p:nvSpPr>
        <p:spPr>
          <a:xfrm>
            <a:off x="774236" y="2162523"/>
            <a:ext cx="73418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Building an AI strategy: Identifying high-impact use cases, setting KPIs, and managing resources 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Navigating regulatory compliance and ensuring transparency and accountability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0846644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D0753-403D-A9F0-A9D4-DC2E5D069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BC9BA-CC06-18F8-3124-6434FE9CE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CN" dirty="0"/>
              <a:t>Practical (</a:t>
            </a:r>
            <a:r>
              <a:rPr lang="en-US" dirty="0"/>
              <a:t>35</a:t>
            </a:r>
            <a:r>
              <a:rPr lang="en-CN" dirty="0"/>
              <a:t> min):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6E60B2-662C-F813-D687-3E6DCF76661D}"/>
              </a:ext>
            </a:extLst>
          </p:cNvPr>
          <p:cNvSpPr txBox="1"/>
          <p:nvPr/>
        </p:nvSpPr>
        <p:spPr>
          <a:xfrm>
            <a:off x="702365" y="1808921"/>
            <a:ext cx="8077200" cy="1777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b="1" dirty="0"/>
              <a:t>Group Discussion:</a:t>
            </a:r>
            <a:r>
              <a:rPr lang="en-CN" dirty="0"/>
              <a:t> How do you use AI in your daily life and work? Discuss ways AI could improve government services.</a:t>
            </a:r>
          </a:p>
          <a:p>
            <a:endParaRPr lang="en-CN" dirty="0"/>
          </a:p>
          <a:p>
            <a:r>
              <a:rPr lang="en-US" dirty="0"/>
              <a:t>Use DeepSeek Huggin face to Setup your private MCP , Further more create your own AI Agent.</a:t>
            </a:r>
            <a:endParaRPr lang="en-CN" dirty="0"/>
          </a:p>
          <a:p>
            <a:pPr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CN" sz="18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019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Training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Duration: 3 Days (24 hours total)</a:t>
            </a:r>
          </a:p>
          <a:p>
            <a:r>
              <a:rPr dirty="0"/>
              <a:t>Format: 90% Theory, 10% Practical</a:t>
            </a:r>
          </a:p>
          <a:p>
            <a:r>
              <a:rPr dirty="0"/>
              <a:t>Audience: Government &amp; Enterprise IT Professionals</a:t>
            </a:r>
          </a:p>
          <a:p>
            <a:r>
              <a:rPr dirty="0"/>
              <a:t>Goal: Understand AI, ML, DL &amp; LLMs (</a:t>
            </a:r>
            <a:r>
              <a:rPr lang="en-US" dirty="0" err="1"/>
              <a:t>Deepseek,</a:t>
            </a:r>
            <a:r>
              <a:rPr dirty="0" err="1"/>
              <a:t>LLaMA</a:t>
            </a:r>
            <a:r>
              <a:rPr dirty="0"/>
              <a:t>, Hugging Face, TensorFlow).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973670"/>
            <a:ext cx="7886700" cy="2444818"/>
          </a:xfrm>
        </p:spPr>
        <p:txBody>
          <a:bodyPr>
            <a:normAutofit/>
          </a:bodyPr>
          <a:lstStyle/>
          <a:p>
            <a:pPr algn="ctr"/>
            <a:r>
              <a:rPr sz="6000" u="sng" dirty="0"/>
              <a:t>Day 2 </a:t>
            </a:r>
            <a:endParaRPr sz="4400" u="sng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F57CA-29E0-8C56-B128-2F890A991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2A14C-38D7-8258-434C-45C8DA554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sz="3600" u="sng" dirty="0"/>
              <a:t>ML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A3649-46C8-F250-1670-78A2B5E15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ML pipeline: Data → Training → Testing → Evaluation</a:t>
            </a:r>
          </a:p>
          <a:p>
            <a:r>
              <a:rPr dirty="0"/>
              <a:t>Models: Linear Regression, Decision Trees, Random Forests</a:t>
            </a:r>
          </a:p>
          <a:p>
            <a:r>
              <a:rPr dirty="0"/>
              <a:t>Metrics: Accuracy, Precision, Recall, F1-Score</a:t>
            </a:r>
          </a:p>
        </p:txBody>
      </p:sp>
    </p:spTree>
    <p:extLst>
      <p:ext uri="{BB962C8B-B14F-4D97-AF65-F5344CB8AC3E}">
        <p14:creationId xmlns:p14="http://schemas.microsoft.com/office/powerpoint/2010/main" val="24570734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460E7-2AED-E54B-2F7C-1644B9F90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1B09E-AED4-26CB-9998-9604357C9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u="sng" dirty="0"/>
              <a:t>ML pipeline: Data → Training → Testing → Evaluation</a:t>
            </a:r>
            <a:endParaRPr sz="36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1D4A2-2860-C9C2-FFA1-640A13FEF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typical Machine Learning (ML) pipeline is a systematic process for developing, deploying, and maintaining an ML model. It is a cyclical process, with each stage building upon the last to create a reliable and accurate system.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33505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C8C8F-C530-A4CA-0C9A-9075D6DF6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448DA-EF6C-22BE-E78E-A1544ACFD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sz="3600" u="sng" dirty="0"/>
              <a:t>ML Overview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E79BF6-8DE0-801A-4EE5-AADF105F1B27}"/>
              </a:ext>
            </a:extLst>
          </p:cNvPr>
          <p:cNvSpPr txBox="1"/>
          <p:nvPr/>
        </p:nvSpPr>
        <p:spPr>
          <a:xfrm>
            <a:off x="834307" y="1325563"/>
            <a:ext cx="760220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Classification Evaluation Metrics </a:t>
            </a:r>
          </a:p>
          <a:p>
            <a:pPr marL="342900" indent="-342900">
              <a:buAutoNum type="arabicPeriod"/>
            </a:pPr>
            <a:r>
              <a:rPr lang="en-US" dirty="0"/>
              <a:t>Accuracy Accuracy is the most straightforward metric.</a:t>
            </a:r>
          </a:p>
          <a:p>
            <a:r>
              <a:rPr lang="en-US" dirty="0"/>
              <a:t>        It measures the proportion of total predictions that were correct.</a:t>
            </a:r>
          </a:p>
          <a:p>
            <a:endParaRPr lang="en-US" dirty="0"/>
          </a:p>
          <a:p>
            <a:r>
              <a:rPr lang="en-US" dirty="0"/>
              <a:t>2. Precision (Purity of Positive Predictions)</a:t>
            </a:r>
          </a:p>
          <a:p>
            <a:pPr lvl="1"/>
            <a:r>
              <a:rPr lang="en-US" dirty="0"/>
              <a:t>Precision measures how many of the items the model </a:t>
            </a:r>
            <a:r>
              <a:rPr lang="en-US" i="1" dirty="0"/>
              <a:t>predicted</a:t>
            </a:r>
            <a:r>
              <a:rPr lang="en-US" dirty="0"/>
              <a:t> as positive are actually positive. It answers the question: "Of all the times the model cried wolf, how often was it a real wolf?”</a:t>
            </a:r>
          </a:p>
          <a:p>
            <a:endParaRPr lang="en-US" dirty="0"/>
          </a:p>
          <a:p>
            <a:r>
              <a:rPr lang="en-US" dirty="0"/>
              <a:t>3. Recall (Completeness of Positive Identification)</a:t>
            </a:r>
          </a:p>
          <a:p>
            <a:pPr lvl="1"/>
            <a:r>
              <a:rPr lang="en-US" dirty="0"/>
              <a:t>Recall (also known as Sensitivity or True Positive Rate) measures how many of the actual positive cases the model correctly identified. It answers the question: "Of all the real wolves, how many did the model find?”</a:t>
            </a:r>
          </a:p>
          <a:p>
            <a:endParaRPr lang="en-US" dirty="0"/>
          </a:p>
          <a:p>
            <a:r>
              <a:rPr lang="en-US" dirty="0"/>
              <a:t>4. F1-Score (Harmonic Mean of Precision and Recall) </a:t>
            </a:r>
          </a:p>
          <a:p>
            <a:pPr lvl="1"/>
            <a:r>
              <a:rPr lang="en-US" dirty="0"/>
              <a:t>The F1-Score is a way to combine Precision and Recall into a single metric. It is the harmonic mean of the two, which heavily penalizes models that have very low Precision or very low Recall.</a:t>
            </a:r>
          </a:p>
          <a:p>
            <a:pPr marL="342900" indent="-342900">
              <a:buAutoNum type="arabicPeriod"/>
            </a:pP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337164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57E5B-A51A-1C80-6E41-00368DCCB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205FA-4E75-A4A1-AD26-433142847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ML pipeline: Data → Training → Testing → Evaluation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45D3162-30A5-CF50-F623-2D10D38B8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289858"/>
              </p:ext>
            </p:extLst>
          </p:nvPr>
        </p:nvGraphicFramePr>
        <p:xfrm>
          <a:off x="628650" y="1343818"/>
          <a:ext cx="8008092" cy="442125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20686">
                  <a:extLst>
                    <a:ext uri="{9D8B030D-6E8A-4147-A177-3AD203B41FA5}">
                      <a16:colId xmlns:a16="http://schemas.microsoft.com/office/drawing/2014/main" val="2371349840"/>
                    </a:ext>
                  </a:extLst>
                </a:gridCol>
                <a:gridCol w="4017666">
                  <a:extLst>
                    <a:ext uri="{9D8B030D-6E8A-4147-A177-3AD203B41FA5}">
                      <a16:colId xmlns:a16="http://schemas.microsoft.com/office/drawing/2014/main" val="2290241604"/>
                    </a:ext>
                  </a:extLst>
                </a:gridCol>
                <a:gridCol w="1184870">
                  <a:extLst>
                    <a:ext uri="{9D8B030D-6E8A-4147-A177-3AD203B41FA5}">
                      <a16:colId xmlns:a16="http://schemas.microsoft.com/office/drawing/2014/main" val="88843704"/>
                    </a:ext>
                  </a:extLst>
                </a:gridCol>
                <a:gridCol w="1184870">
                  <a:extLst>
                    <a:ext uri="{9D8B030D-6E8A-4147-A177-3AD203B41FA5}">
                      <a16:colId xmlns:a16="http://schemas.microsoft.com/office/drawing/2014/main" val="4135278888"/>
                    </a:ext>
                  </a:extLst>
                </a:gridCol>
              </a:tblGrid>
              <a:tr h="30354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Stage</a:t>
                      </a:r>
                      <a:endParaRPr lang="en-US" sz="1200" b="1" i="0" u="none" strike="noStrike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4" marR="7704" marT="770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Step-by-Step Activities</a:t>
                      </a:r>
                      <a:endParaRPr lang="en-US" sz="1200" b="1" i="0" u="none" strike="noStrike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4" marR="7704" marT="770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Key Input</a:t>
                      </a:r>
                      <a:endParaRPr lang="en-US" sz="1200" b="1" i="0" u="none" strike="noStrike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4" marR="7704" marT="770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Key Output</a:t>
                      </a:r>
                      <a:endParaRPr lang="en-US" sz="1200" b="1" i="0" u="none" strike="noStrike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4" marR="7704" marT="7704" marB="0" anchor="b"/>
                </a:tc>
                <a:extLst>
                  <a:ext uri="{0D108BD9-81ED-4DB2-BD59-A6C34878D82A}">
                    <a16:rowId xmlns:a16="http://schemas.microsoft.com/office/drawing/2014/main" val="1729225927"/>
                  </a:ext>
                </a:extLst>
              </a:tr>
              <a:tr h="45146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1. Data (Preparation) </a:t>
                      </a:r>
                      <a:r>
                        <a:rPr lang="en-CN" sz="1200" u="none" strike="noStrike">
                          <a:effectLst/>
                        </a:rPr>
                        <a:t>📊</a:t>
                      </a:r>
                      <a:endParaRPr lang="en-CN" sz="1200" b="1" i="0" u="none" strike="noStrike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4" marR="7704" marT="770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1.1 Collection: Gather raw data from sources.</a:t>
                      </a:r>
                      <a:endParaRPr lang="en-US" sz="1200" b="1" i="0" u="none" strike="noStrike" dirty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4" marR="7704" marT="770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Raw Data (e.g., CSV, database)</a:t>
                      </a:r>
                      <a:endParaRPr lang="en-US" sz="1200" b="0" i="0" u="none" strike="noStrike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4" marR="7704" marT="770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Cleaned, Usable Data</a:t>
                      </a:r>
                      <a:endParaRPr lang="en-US" sz="1200" b="0" i="0" u="none" strike="noStrike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4" marR="7704" marT="7704" marB="0" anchor="b"/>
                </a:tc>
                <a:extLst>
                  <a:ext uri="{0D108BD9-81ED-4DB2-BD59-A6C34878D82A}">
                    <a16:rowId xmlns:a16="http://schemas.microsoft.com/office/drawing/2014/main" val="204483329"/>
                  </a:ext>
                </a:extLst>
              </a:tr>
              <a:tr h="30354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CN" sz="1200" b="0" i="0" u="none" strike="noStrike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4" marR="7704" marT="770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1.2 Cleaning: Handle missing values, correct errors, remove noise.</a:t>
                      </a:r>
                      <a:endParaRPr lang="en-US" sz="1200" b="1" i="0" u="none" strike="noStrike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4" marR="7704" marT="770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Raw Data</a:t>
                      </a:r>
                      <a:endParaRPr lang="en-US" sz="1200" b="0" i="0" u="none" strike="noStrike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4" marR="7704" marT="770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Cleaned Data</a:t>
                      </a:r>
                      <a:endParaRPr lang="en-US" sz="1200" b="0" i="0" u="none" strike="noStrike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4" marR="7704" marT="7704" marB="0" anchor="b"/>
                </a:tc>
                <a:extLst>
                  <a:ext uri="{0D108BD9-81ED-4DB2-BD59-A6C34878D82A}">
                    <a16:rowId xmlns:a16="http://schemas.microsoft.com/office/drawing/2014/main" val="3289397315"/>
                  </a:ext>
                </a:extLst>
              </a:tr>
              <a:tr h="59938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CN" sz="1200" b="0" i="0" u="none" strike="noStrike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4" marR="7704" marT="770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1.3 Preprocessing &amp; Feature Engineering: Scale/normalize numerical features, encode categorical features, create new features.</a:t>
                      </a:r>
                      <a:endParaRPr lang="en-US" sz="1200" b="1" i="0" u="none" strike="noStrike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4" marR="7704" marT="770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Cleaned Data</a:t>
                      </a:r>
                      <a:endParaRPr lang="en-US" sz="1200" b="0" i="0" u="none" strike="noStrike" dirty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4" marR="7704" marT="770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Training Set, Testing Set</a:t>
                      </a:r>
                      <a:endParaRPr lang="en-US" sz="1200" b="1" i="0" u="none" strike="noStrike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4" marR="7704" marT="7704" marB="0" anchor="b"/>
                </a:tc>
                <a:extLst>
                  <a:ext uri="{0D108BD9-81ED-4DB2-BD59-A6C34878D82A}">
                    <a16:rowId xmlns:a16="http://schemas.microsoft.com/office/drawing/2014/main" val="3113719839"/>
                  </a:ext>
                </a:extLst>
              </a:tr>
              <a:tr h="89522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CN" sz="1200" b="0" i="0" u="none" strike="noStrike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4" marR="7704" marT="770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1.4 Splitting: Divide data into Train ($\</a:t>
                      </a:r>
                      <a:r>
                        <a:rPr lang="en-US" sz="1200" u="none" strike="noStrike" dirty="0" err="1">
                          <a:effectLst/>
                        </a:rPr>
                        <a:t>approx</a:t>
                      </a:r>
                      <a:r>
                        <a:rPr lang="en-US" sz="1200" u="none" strike="noStrike" dirty="0">
                          <a:effectLst/>
                        </a:rPr>
                        <a:t> 70-80\%$) and Test ($\</a:t>
                      </a:r>
                      <a:r>
                        <a:rPr lang="en-US" sz="1200" u="none" strike="noStrike" dirty="0" err="1">
                          <a:effectLst/>
                        </a:rPr>
                        <a:t>approx</a:t>
                      </a:r>
                      <a:r>
                        <a:rPr lang="en-US" sz="1200" u="none" strike="noStrike" dirty="0">
                          <a:effectLst/>
                        </a:rPr>
                        <a:t> 20-30\%$).</a:t>
                      </a:r>
                      <a:endParaRPr lang="en-US" sz="1200" b="1" i="0" u="none" strike="noStrike" dirty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4" marR="7704" marT="770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Cleaned Data</a:t>
                      </a:r>
                      <a:endParaRPr lang="en-US" sz="1200" b="0" i="0" u="none" strike="noStrike" dirty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4" marR="7704" marT="770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Training Data</a:t>
                      </a:r>
                      <a:endParaRPr lang="en-US" sz="1200" b="0" i="0" u="none" strike="noStrike" dirty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4" marR="7704" marT="7704" marB="0" anchor="b"/>
                </a:tc>
                <a:extLst>
                  <a:ext uri="{0D108BD9-81ED-4DB2-BD59-A6C34878D82A}">
                    <a16:rowId xmlns:a16="http://schemas.microsoft.com/office/drawing/2014/main" val="3628061364"/>
                  </a:ext>
                </a:extLst>
              </a:tr>
              <a:tr h="45146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2. Training (Learning) ⚙️</a:t>
                      </a:r>
                      <a:endParaRPr lang="en-US" sz="1200" b="1" i="0" u="none" strike="noStrike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4" marR="7704" marT="770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2.1 Model Selection: Choose an algorithm (e.g., Logistic Regression, CNN).</a:t>
                      </a:r>
                      <a:endParaRPr lang="en-US" sz="1200" b="1" i="0" u="none" strike="noStrike" dirty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4" marR="7704" marT="770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Training Data</a:t>
                      </a:r>
                      <a:endParaRPr lang="en-US" sz="1200" b="0" i="0" u="none" strike="noStrike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4" marR="7704" marT="770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Untrained Model</a:t>
                      </a:r>
                      <a:endParaRPr lang="en-US" sz="1200" b="0" i="0" u="none" strike="noStrike" dirty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4" marR="7704" marT="7704" marB="0" anchor="b"/>
                </a:tc>
                <a:extLst>
                  <a:ext uri="{0D108BD9-81ED-4DB2-BD59-A6C34878D82A}">
                    <a16:rowId xmlns:a16="http://schemas.microsoft.com/office/drawing/2014/main" val="2762130523"/>
                  </a:ext>
                </a:extLst>
              </a:tr>
              <a:tr h="45146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CN" sz="1200" b="0" i="0" u="none" strike="noStrike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4" marR="7704" marT="770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2.2 Initialization: Initialize the model's parameters (weights and biases) randomly.</a:t>
                      </a:r>
                      <a:endParaRPr lang="en-US" sz="1200" b="1" i="0" u="none" strike="noStrike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4" marR="7704" marT="770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Training Data</a:t>
                      </a:r>
                      <a:endParaRPr lang="en-US" sz="1200" b="0" i="0" u="none" strike="noStrike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4" marR="7704" marT="770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Initialized Model</a:t>
                      </a:r>
                      <a:endParaRPr lang="en-US" sz="1200" b="0" i="0" u="none" strike="noStrike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4" marR="7704" marT="7704" marB="0" anchor="b"/>
                </a:tc>
                <a:extLst>
                  <a:ext uri="{0D108BD9-81ED-4DB2-BD59-A6C34878D82A}">
                    <a16:rowId xmlns:a16="http://schemas.microsoft.com/office/drawing/2014/main" val="2091145199"/>
                  </a:ext>
                </a:extLst>
              </a:tr>
              <a:tr h="89522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CN" sz="1200" b="0" i="0" u="none" strike="noStrike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4" marR="7704" marT="770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2.3 Iterative Optimization: Perform the forward pass to calculate predictions, calculate the loss (error), use Backpropagation to compute gradients, and finally, use an optimizer (e.g., Gradient Descent) to update parameters.</a:t>
                      </a:r>
                      <a:endParaRPr lang="en-US" sz="1200" b="1" i="0" u="none" strike="noStrike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4" marR="7704" marT="770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Training Data, Model</a:t>
                      </a:r>
                      <a:endParaRPr lang="en-US" sz="1200" b="0" i="0" u="none" strike="noStrike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4" marR="7704" marT="7704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 dirty="0">
                          <a:effectLst/>
                        </a:rPr>
                        <a:t>Trained Model</a:t>
                      </a:r>
                      <a:endParaRPr lang="en-US" sz="1200" b="1" i="0" u="none" strike="noStrike" dirty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4" marR="7704" marT="7704" marB="0" anchor="b"/>
                </a:tc>
                <a:extLst>
                  <a:ext uri="{0D108BD9-81ED-4DB2-BD59-A6C34878D82A}">
                    <a16:rowId xmlns:a16="http://schemas.microsoft.com/office/drawing/2014/main" val="4077652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4248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A11A2-9272-CD30-FED2-C0F7F44BC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289C5-2FC5-5BEB-2BE1-C19E8CD3E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ML pipeline: Data → Training → Testing → Evaluation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E78EFEF-2E11-0994-9CF0-BE6ECD5ACD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601775"/>
              </p:ext>
            </p:extLst>
          </p:nvPr>
        </p:nvGraphicFramePr>
        <p:xfrm>
          <a:off x="628650" y="1454359"/>
          <a:ext cx="8074836" cy="43513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18709">
                  <a:extLst>
                    <a:ext uri="{9D8B030D-6E8A-4147-A177-3AD203B41FA5}">
                      <a16:colId xmlns:a16="http://schemas.microsoft.com/office/drawing/2014/main" val="437713978"/>
                    </a:ext>
                  </a:extLst>
                </a:gridCol>
                <a:gridCol w="2018709">
                  <a:extLst>
                    <a:ext uri="{9D8B030D-6E8A-4147-A177-3AD203B41FA5}">
                      <a16:colId xmlns:a16="http://schemas.microsoft.com/office/drawing/2014/main" val="3654725828"/>
                    </a:ext>
                  </a:extLst>
                </a:gridCol>
                <a:gridCol w="2018709">
                  <a:extLst>
                    <a:ext uri="{9D8B030D-6E8A-4147-A177-3AD203B41FA5}">
                      <a16:colId xmlns:a16="http://schemas.microsoft.com/office/drawing/2014/main" val="563854437"/>
                    </a:ext>
                  </a:extLst>
                </a:gridCol>
                <a:gridCol w="2018709">
                  <a:extLst>
                    <a:ext uri="{9D8B030D-6E8A-4147-A177-3AD203B41FA5}">
                      <a16:colId xmlns:a16="http://schemas.microsoft.com/office/drawing/2014/main" val="3882118045"/>
                    </a:ext>
                  </a:extLst>
                </a:gridCol>
              </a:tblGrid>
              <a:tr h="203502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Stage</a:t>
                      </a:r>
                      <a:endParaRPr lang="en-US" sz="1100" b="1" i="0" u="none" strike="noStrike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73" marR="3473" marT="3473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Step-by-Step Activities</a:t>
                      </a:r>
                      <a:endParaRPr lang="en-US" sz="1100" b="1" i="0" u="none" strike="noStrike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73" marR="3473" marT="3473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Key Input</a:t>
                      </a:r>
                      <a:endParaRPr lang="en-US" sz="1100" b="1" i="0" u="none" strike="noStrike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73" marR="3473" marT="3473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Key Output</a:t>
                      </a:r>
                      <a:endParaRPr lang="en-US" sz="1100" b="1" i="0" u="none" strike="noStrike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73" marR="3473" marT="3473" marB="0" anchor="b"/>
                </a:tc>
                <a:extLst>
                  <a:ext uri="{0D108BD9-81ED-4DB2-BD59-A6C34878D82A}">
                    <a16:rowId xmlns:a16="http://schemas.microsoft.com/office/drawing/2014/main" val="3828516302"/>
                  </a:ext>
                </a:extLst>
              </a:tr>
              <a:tr h="1003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3. Testing (Validation) </a:t>
                      </a:r>
                      <a:r>
                        <a:rPr lang="en-CN" sz="1100" u="none" strike="noStrike">
                          <a:effectLst/>
                        </a:rPr>
                        <a:t>✅</a:t>
                      </a:r>
                      <a:endParaRPr lang="en-CN" sz="1100" b="1" i="0" u="none" strike="noStrike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73" marR="3473" marT="3473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3.1 Prediction: Feed the Testing Set features ($X_{\text{test}}$) into the trained model to generate predictions ($\hat{Y}_{\text{test}}$).</a:t>
                      </a:r>
                      <a:endParaRPr lang="en-US" sz="1100" b="1" i="0" u="none" strike="noStrike" dirty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73" marR="3473" marT="3473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Trained Model, $X_{\text{test}}$</a:t>
                      </a:r>
                      <a:endParaRPr lang="en-US" sz="1100" b="0" i="0" u="none" strike="noStrike" dirty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73" marR="3473" marT="3473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Predictions ($\hat{Y}_{\text{test}}$)</a:t>
                      </a:r>
                      <a:endParaRPr lang="en-US" sz="1100" b="0" i="0" u="none" strike="noStrike" dirty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73" marR="3473" marT="3473" marB="0" anchor="b"/>
                </a:tc>
                <a:extLst>
                  <a:ext uri="{0D108BD9-81ED-4DB2-BD59-A6C34878D82A}">
                    <a16:rowId xmlns:a16="http://schemas.microsoft.com/office/drawing/2014/main" val="2324656650"/>
                  </a:ext>
                </a:extLst>
              </a:tr>
              <a:tr h="133700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CN" sz="1100" b="0" i="0" u="none" strike="noStrike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73" marR="3473" marT="3473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3.2 Comparison: Compare the predictions ($\hat{Y}_{\text{test}}$) against the actual true labels ($Y_{\text{test}}$). Crucially, the model's parameters are NOT adjusted in this step.</a:t>
                      </a:r>
                      <a:endParaRPr lang="en-US" sz="1100" b="1" i="0" u="none" strike="noStrike" dirty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73" marR="3473" marT="3473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$\hat{Y}_{\text{test}}$, $Y_{\text{test}}$</a:t>
                      </a:r>
                      <a:endParaRPr lang="en-US" sz="1100" b="0" i="0" u="none" strike="noStrike" dirty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73" marR="3473" marT="3473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Error Report (Raw Metrics)</a:t>
                      </a:r>
                      <a:endParaRPr lang="en-US" sz="1100" b="0" i="0" u="none" strike="noStrike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73" marR="3473" marT="3473" marB="0" anchor="b"/>
                </a:tc>
                <a:extLst>
                  <a:ext uri="{0D108BD9-81ED-4DB2-BD59-A6C34878D82A}">
                    <a16:rowId xmlns:a16="http://schemas.microsoft.com/office/drawing/2014/main" val="90739571"/>
                  </a:ext>
                </a:extLst>
              </a:tr>
              <a:tr h="93694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4. Evaluation (Review &amp; Iteration) </a:t>
                      </a:r>
                      <a:r>
                        <a:rPr lang="en-CN" sz="1100" u="none" strike="noStrike">
                          <a:effectLst/>
                        </a:rPr>
                        <a:t>📈</a:t>
                      </a:r>
                      <a:endParaRPr lang="en-CN" sz="1100" b="1" i="0" u="none" strike="noStrike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73" marR="3473" marT="3473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4.1 Metric Calculation: Calculate final performance metrics relevant to the task (e.g., Accuracy, Precision, F1-Score, RMSE).</a:t>
                      </a:r>
                      <a:endParaRPr lang="en-US" sz="1100" b="1" i="0" u="none" strike="noStrike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73" marR="3473" marT="3473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Error Report</a:t>
                      </a:r>
                      <a:endParaRPr lang="en-US" sz="1100" b="0" i="0" u="none" strike="noStrike" dirty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73" marR="3473" marT="3473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Final Performance Metrics</a:t>
                      </a:r>
                      <a:endParaRPr lang="en-US" sz="1100" b="1" i="0" u="none" strike="noStrike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73" marR="3473" marT="3473" marB="0" anchor="b"/>
                </a:tc>
                <a:extLst>
                  <a:ext uri="{0D108BD9-81ED-4DB2-BD59-A6C34878D82A}">
                    <a16:rowId xmlns:a16="http://schemas.microsoft.com/office/drawing/2014/main" val="3828095910"/>
                  </a:ext>
                </a:extLst>
              </a:tr>
              <a:tr h="87026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CN" sz="1100" b="0" i="0" u="none" strike="noStrike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73" marR="3473" marT="3473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4.2 Interpretation &amp; Decision: Compare metrics against baseline/goal. Decide if the model is production-ready.</a:t>
                      </a:r>
                      <a:endParaRPr lang="en-US" sz="1100" b="1" i="0" u="none" strike="noStrike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73" marR="3473" marT="3473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Performance Metrics</a:t>
                      </a:r>
                      <a:endParaRPr lang="en-US" sz="1100" b="0" i="0" u="none" strike="noStrike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73" marR="3473" marT="3473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Decision: Deploy $\implies$ OR $\implies$ Iterate</a:t>
                      </a:r>
                      <a:endParaRPr lang="en-US" sz="1100" b="1" i="0" u="none" strike="noStrike" dirty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73" marR="3473" marT="3473" marB="0" anchor="b"/>
                </a:tc>
                <a:extLst>
                  <a:ext uri="{0D108BD9-81ED-4DB2-BD59-A6C34878D82A}">
                    <a16:rowId xmlns:a16="http://schemas.microsoft.com/office/drawing/2014/main" val="88186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79431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89A51-DDA9-F9E8-CA25-48EADEB79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CF787-03B9-65E4-CBF5-3E44D0AC5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Models: Linear Regression, Decision Trees, Random Forests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0AAFE-554A-6E2D-C195-AC4E6A2B4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1. Linear Regression (Simple &amp; Interpretable) </a:t>
            </a:r>
            <a:r>
              <a:rPr lang="en-CN" b="1" dirty="0"/>
              <a:t>📏</a:t>
            </a:r>
          </a:p>
          <a:p>
            <a:pPr marL="0" indent="0">
              <a:buNone/>
            </a:pPr>
            <a:r>
              <a:rPr lang="en-US" dirty="0"/>
              <a:t>Linear Regression is a </a:t>
            </a:r>
            <a:r>
              <a:rPr lang="en-US" b="1" dirty="0"/>
              <a:t>regression</a:t>
            </a:r>
            <a:r>
              <a:rPr lang="en-US" dirty="0"/>
              <a:t> model used to predict a continuous target variable ($Y$) based on one or more input features ($X$).</a:t>
            </a:r>
          </a:p>
          <a:p>
            <a:r>
              <a:rPr lang="en-US" b="1" dirty="0"/>
              <a:t>2. Decision Trees (Rule-Based &amp; Intuitive) </a:t>
            </a:r>
            <a:r>
              <a:rPr lang="en-CN" b="1" dirty="0"/>
              <a:t>🌳</a:t>
            </a:r>
          </a:p>
          <a:p>
            <a:pPr marL="0" indent="0">
              <a:buNone/>
            </a:pPr>
            <a:r>
              <a:rPr lang="en-US" dirty="0"/>
              <a:t>Decision Trees can be used for both </a:t>
            </a:r>
            <a:r>
              <a:rPr lang="en-US" b="1" dirty="0"/>
              <a:t>classification</a:t>
            </a:r>
            <a:r>
              <a:rPr lang="en-US" dirty="0"/>
              <a:t> (predicting a category) and </a:t>
            </a:r>
            <a:r>
              <a:rPr lang="en-US" b="1" dirty="0"/>
              <a:t>regression</a:t>
            </a:r>
            <a:r>
              <a:rPr lang="en-US" dirty="0"/>
              <a:t> (predicting a continuous value). They make decisions by splitting the data based on feature values, forming a tree structure.</a:t>
            </a:r>
          </a:p>
          <a:p>
            <a:r>
              <a:rPr lang="en-US" b="1" dirty="0"/>
              <a:t>3. Random Forests (Ensemble &amp; Robust) </a:t>
            </a:r>
            <a:r>
              <a:rPr lang="en-CN" b="1" dirty="0"/>
              <a:t>🌲</a:t>
            </a:r>
          </a:p>
          <a:p>
            <a:pPr marL="0" indent="0">
              <a:buNone/>
            </a:pPr>
            <a:r>
              <a:rPr lang="en-US" dirty="0"/>
              <a:t>Random Forests are an </a:t>
            </a:r>
            <a:r>
              <a:rPr lang="en-US" b="1" dirty="0"/>
              <a:t>ensemble learning</a:t>
            </a:r>
            <a:r>
              <a:rPr lang="en-US" dirty="0"/>
              <a:t> method, building upon Decision Trees to improve predictive accuracy and control overfitting. They can be used for both </a:t>
            </a:r>
            <a:r>
              <a:rPr lang="en-US" b="1" dirty="0"/>
              <a:t>classification</a:t>
            </a:r>
            <a:r>
              <a:rPr lang="en-US" dirty="0"/>
              <a:t> and </a:t>
            </a:r>
            <a:r>
              <a:rPr lang="en-US" b="1" dirty="0"/>
              <a:t>regression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32259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Practical Demo: </a:t>
            </a:r>
            <a:r>
              <a:rPr lang="en-US" dirty="0" err="1"/>
              <a:t>RNNs,CNNs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Demonstrate model training, testing, and </a:t>
            </a:r>
            <a:r>
              <a:rPr dirty="0" err="1"/>
              <a:t>evaluation.</a:t>
            </a:r>
            <a:r>
              <a:rPr lang="en-US" dirty="0" err="1"/>
              <a:t>LinerCi,NNCi</a:t>
            </a:r>
            <a:r>
              <a:rPr lang="en-US" dirty="0"/>
              <a:t>,</a:t>
            </a:r>
          </a:p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Deep Learning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Neural Networks &amp; Backpropagation</a:t>
            </a:r>
          </a:p>
          <a:p>
            <a:r>
              <a:rPr dirty="0"/>
              <a:t>CNNs &amp; RNNs</a:t>
            </a:r>
          </a:p>
          <a:p>
            <a:r>
              <a:rPr dirty="0"/>
              <a:t>Transfer Learning &amp; Data Augmentation</a:t>
            </a:r>
          </a:p>
          <a:p>
            <a:r>
              <a:rPr dirty="0"/>
              <a:t>Hardware: GPUs &amp; TPUs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CBB72-13E1-121B-E87E-8E2E02AB3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5CE45-30A9-1ECD-EEEA-C7F222ED4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&amp; Backpropagation</a:t>
            </a:r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9E86555A-2E0D-C304-A975-9AFF8A79F38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474" y="2083325"/>
            <a:ext cx="7714268" cy="3472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43313C-CFC2-0204-EB42-1CE7CC97F0BC}"/>
              </a:ext>
            </a:extLst>
          </p:cNvPr>
          <p:cNvSpPr txBox="1"/>
          <p:nvPr/>
        </p:nvSpPr>
        <p:spPr>
          <a:xfrm>
            <a:off x="518474" y="1517675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How to find the loweset point of the mountain</a:t>
            </a:r>
          </a:p>
        </p:txBody>
      </p:sp>
    </p:spTree>
    <p:extLst>
      <p:ext uri="{BB962C8B-B14F-4D97-AF65-F5344CB8AC3E}">
        <p14:creationId xmlns:p14="http://schemas.microsoft.com/office/powerpoint/2010/main" val="181825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94" y="365126"/>
            <a:ext cx="8351094" cy="5620038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Day 1</a:t>
            </a:r>
            <a:endParaRPr sz="36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9ED14-1B8C-B2DF-00E4-B0291E7A4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3952E-2BAB-2EC4-72AB-1AA23B55A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&amp; Backpropagation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6304B7-B48C-B416-E99B-F6BC2161091A}"/>
              </a:ext>
            </a:extLst>
          </p:cNvPr>
          <p:cNvSpPr txBox="1"/>
          <p:nvPr/>
        </p:nvSpPr>
        <p:spPr>
          <a:xfrm>
            <a:off x="628650" y="1506023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Pgm Realizing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79B362-0F41-5D03-F023-8C5357AC7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438" y="2287039"/>
            <a:ext cx="66421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0350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F74A7-1CD9-53E3-43CE-833E865B2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286AB-E0A2-C1EF-1090-F37F9C551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/>
              <a:t>Neural Networks &amp; Backpropagation</a:t>
            </a:r>
          </a:p>
        </p:txBody>
      </p:sp>
      <p:pic>
        <p:nvPicPr>
          <p:cNvPr id="3" name="object 5">
            <a:extLst>
              <a:ext uri="{FF2B5EF4-FFF2-40B4-BE49-F238E27FC236}">
                <a16:creationId xmlns:a16="http://schemas.microsoft.com/office/drawing/2014/main" id="{ECFC76EE-3161-BB00-310C-AB6E80E2A4A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650" y="1690689"/>
            <a:ext cx="4721831" cy="9042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F383F4-2E39-035D-CF8A-FFFEEFB0691A}"/>
              </a:ext>
            </a:extLst>
          </p:cNvPr>
          <p:cNvSpPr txBox="1"/>
          <p:nvPr/>
        </p:nvSpPr>
        <p:spPr>
          <a:xfrm>
            <a:off x="628650" y="2905780"/>
            <a:ext cx="3328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800" dirty="0"/>
              <a:t>Gradient</a:t>
            </a:r>
            <a:r>
              <a:rPr lang="zh-CN" altLang="en-US" sz="2800" dirty="0"/>
              <a:t> </a:t>
            </a:r>
            <a:r>
              <a:rPr lang="en-US" altLang="zh-CN" sz="2800" dirty="0"/>
              <a:t>Alignment</a:t>
            </a:r>
            <a:endParaRPr lang="en-CN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9B6A88-3DDF-03AC-0F62-D731D6DE6262}"/>
              </a:ext>
            </a:extLst>
          </p:cNvPr>
          <p:cNvSpPr txBox="1"/>
          <p:nvPr/>
        </p:nvSpPr>
        <p:spPr>
          <a:xfrm>
            <a:off x="628650" y="4100596"/>
            <a:ext cx="3328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800" dirty="0"/>
              <a:t>Gradient</a:t>
            </a:r>
            <a:r>
              <a:rPr lang="zh-CN" altLang="en-US" sz="2800" dirty="0"/>
              <a:t> </a:t>
            </a:r>
            <a:r>
              <a:rPr lang="en-US" altLang="zh-CN" sz="2800" dirty="0"/>
              <a:t>Decent</a:t>
            </a:r>
            <a:endParaRPr lang="en-CN" sz="2800" dirty="0"/>
          </a:p>
        </p:txBody>
      </p:sp>
      <p:pic>
        <p:nvPicPr>
          <p:cNvPr id="9" name="object 2">
            <a:extLst>
              <a:ext uri="{FF2B5EF4-FFF2-40B4-BE49-F238E27FC236}">
                <a16:creationId xmlns:a16="http://schemas.microsoft.com/office/drawing/2014/main" id="{A6B524A5-5767-5488-5E7A-0515AAF6B35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57066" y="3054892"/>
            <a:ext cx="4309110" cy="31378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E9B3C2-610C-6772-C5B2-EEA21021F971}"/>
              </a:ext>
            </a:extLst>
          </p:cNvPr>
          <p:cNvSpPr txBox="1"/>
          <p:nvPr/>
        </p:nvSpPr>
        <p:spPr>
          <a:xfrm>
            <a:off x="4447413" y="2382560"/>
            <a:ext cx="3328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800" dirty="0"/>
              <a:t>Visualized</a:t>
            </a:r>
            <a:r>
              <a:rPr lang="zh-CN" altLang="en-US" sz="2800" dirty="0"/>
              <a:t> </a:t>
            </a:r>
            <a:r>
              <a:rPr lang="en-US" altLang="zh-CN" sz="2800" dirty="0"/>
              <a:t>Loss</a:t>
            </a:r>
            <a:r>
              <a:rPr lang="zh-CN" altLang="en-US" sz="2800" dirty="0"/>
              <a:t> </a:t>
            </a:r>
            <a:r>
              <a:rPr lang="en-US" altLang="zh-CN" sz="2800" dirty="0"/>
              <a:t>trend</a:t>
            </a:r>
            <a:endParaRPr lang="en-CN" sz="2800" dirty="0"/>
          </a:p>
        </p:txBody>
      </p:sp>
    </p:spTree>
    <p:extLst>
      <p:ext uri="{BB962C8B-B14F-4D97-AF65-F5344CB8AC3E}">
        <p14:creationId xmlns:p14="http://schemas.microsoft.com/office/powerpoint/2010/main" val="21599953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EB257-A13F-FBCA-6D44-D56597D91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74F5993-39E7-0419-C1F3-2F59D4741620}"/>
              </a:ext>
            </a:extLst>
          </p:cNvPr>
          <p:cNvSpPr txBox="1">
            <a:spLocks/>
          </p:cNvSpPr>
          <p:nvPr/>
        </p:nvSpPr>
        <p:spPr>
          <a:xfrm>
            <a:off x="628650" y="18255"/>
            <a:ext cx="7886700" cy="132556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spcBef>
                <a:spcPct val="0"/>
              </a:spcBef>
              <a:buNone/>
              <a:defRPr sz="3300" b="1" kern="1200">
                <a:solidFill>
                  <a:srgbClr val="006EBE"/>
                </a:solidFill>
                <a:latin typeface="Raleway-v4020 Thin" pitchFamily="50" charset="-18"/>
                <a:ea typeface="Adobe Fan Heiti Std B" panose="020B0700000000000000" pitchFamily="34" charset="-128"/>
                <a:cs typeface="+mj-cs"/>
              </a:defRPr>
            </a:lvl1pPr>
          </a:lstStyle>
          <a:p>
            <a:r>
              <a:rPr lang="en-US" dirty="0"/>
              <a:t>Neural Networks</a:t>
            </a:r>
          </a:p>
        </p:txBody>
      </p:sp>
      <p:pic>
        <p:nvPicPr>
          <p:cNvPr id="3" name="object 5">
            <a:extLst>
              <a:ext uri="{FF2B5EF4-FFF2-40B4-BE49-F238E27FC236}">
                <a16:creationId xmlns:a16="http://schemas.microsoft.com/office/drawing/2014/main" id="{7D2376CB-C313-1215-B43C-96D971E08B0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8578" y="1702705"/>
            <a:ext cx="8593708" cy="40962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1064F9-3324-D37A-60BF-71F81BA56F81}"/>
              </a:ext>
            </a:extLst>
          </p:cNvPr>
          <p:cNvSpPr txBox="1"/>
          <p:nvPr/>
        </p:nvSpPr>
        <p:spPr>
          <a:xfrm>
            <a:off x="666132" y="676331"/>
            <a:ext cx="7984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0" dirty="0"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http://cs.stanford.edu/people/karpathy/convnetjs/demo/classify2d.html</a:t>
            </a:r>
            <a:endParaRPr lang="en-US" dirty="0">
              <a:cs typeface="Calibri"/>
            </a:endParaRP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7943118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9C6EB-4E1E-FF5F-14C4-D88FB7F05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12BDDC7-F8E7-CA00-88DB-0916C2137077}"/>
              </a:ext>
            </a:extLst>
          </p:cNvPr>
          <p:cNvSpPr txBox="1">
            <a:spLocks/>
          </p:cNvSpPr>
          <p:nvPr/>
        </p:nvSpPr>
        <p:spPr>
          <a:xfrm>
            <a:off x="628650" y="18255"/>
            <a:ext cx="7886700" cy="132556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spcBef>
                <a:spcPct val="0"/>
              </a:spcBef>
              <a:buNone/>
              <a:defRPr sz="3300" b="1" kern="1200">
                <a:solidFill>
                  <a:srgbClr val="006EBE"/>
                </a:solidFill>
                <a:latin typeface="Raleway-v4020 Thin" pitchFamily="50" charset="-18"/>
                <a:ea typeface="Adobe Fan Heiti Std B" panose="020B0700000000000000" pitchFamily="34" charset="-128"/>
                <a:cs typeface="+mj-cs"/>
              </a:defRPr>
            </a:lvl1pPr>
          </a:lstStyle>
          <a:p>
            <a:r>
              <a:rPr lang="en-US" dirty="0"/>
              <a:t>Neural Networks</a:t>
            </a:r>
          </a:p>
        </p:txBody>
      </p:sp>
      <p:pic>
        <p:nvPicPr>
          <p:cNvPr id="3" name="object 5">
            <a:extLst>
              <a:ext uri="{FF2B5EF4-FFF2-40B4-BE49-F238E27FC236}">
                <a16:creationId xmlns:a16="http://schemas.microsoft.com/office/drawing/2014/main" id="{2E209F4D-D2A3-297E-B686-5C4607E53B6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8500" y="1343818"/>
            <a:ext cx="5036068" cy="16083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6E6782-CC91-0086-3705-F9C42CCDCF28}"/>
              </a:ext>
            </a:extLst>
          </p:cNvPr>
          <p:cNvSpPr txBox="1"/>
          <p:nvPr/>
        </p:nvSpPr>
        <p:spPr>
          <a:xfrm>
            <a:off x="296648" y="1288484"/>
            <a:ext cx="38238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4000" dirty="0"/>
              <a:t>Linear Equation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B753E2-58A5-193D-DA75-8F6682EAB676}"/>
              </a:ext>
            </a:extLst>
          </p:cNvPr>
          <p:cNvSpPr txBox="1"/>
          <p:nvPr/>
        </p:nvSpPr>
        <p:spPr>
          <a:xfrm>
            <a:off x="116375" y="2241006"/>
            <a:ext cx="3921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600" dirty="0"/>
              <a:t>Nonlinear Equation</a:t>
            </a:r>
          </a:p>
        </p:txBody>
      </p:sp>
    </p:spTree>
    <p:extLst>
      <p:ext uri="{BB962C8B-B14F-4D97-AF65-F5344CB8AC3E}">
        <p14:creationId xmlns:p14="http://schemas.microsoft.com/office/powerpoint/2010/main" val="35201562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38ED2-FCD6-65A1-ECAB-A8E3615ED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2D75807-3FE6-FD75-4F02-AC065A07F079}"/>
              </a:ext>
            </a:extLst>
          </p:cNvPr>
          <p:cNvSpPr txBox="1">
            <a:spLocks/>
          </p:cNvSpPr>
          <p:nvPr/>
        </p:nvSpPr>
        <p:spPr>
          <a:xfrm>
            <a:off x="628650" y="18255"/>
            <a:ext cx="7886700" cy="132556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spcBef>
                <a:spcPct val="0"/>
              </a:spcBef>
              <a:buNone/>
              <a:defRPr sz="3300" b="1" kern="1200">
                <a:solidFill>
                  <a:srgbClr val="006EBE"/>
                </a:solidFill>
                <a:latin typeface="Raleway-v4020 Thin" pitchFamily="50" charset="-18"/>
                <a:ea typeface="Adobe Fan Heiti Std B" panose="020B0700000000000000" pitchFamily="34" charset="-128"/>
                <a:cs typeface="+mj-cs"/>
              </a:defRPr>
            </a:lvl1pPr>
          </a:lstStyle>
          <a:p>
            <a:r>
              <a:rPr lang="en-US" dirty="0"/>
              <a:t>Neural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496205-309A-C0AD-6BDA-C120B76CD9C3}"/>
              </a:ext>
            </a:extLst>
          </p:cNvPr>
          <p:cNvSpPr txBox="1"/>
          <p:nvPr/>
        </p:nvSpPr>
        <p:spPr>
          <a:xfrm>
            <a:off x="469111" y="1460581"/>
            <a:ext cx="3408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600" dirty="0"/>
              <a:t>Single Layer NN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D5EC39-F571-2BA1-AE9A-FBC60BB567EF}"/>
              </a:ext>
            </a:extLst>
          </p:cNvPr>
          <p:cNvSpPr txBox="1"/>
          <p:nvPr/>
        </p:nvSpPr>
        <p:spPr>
          <a:xfrm>
            <a:off x="478966" y="3455199"/>
            <a:ext cx="4093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600" dirty="0"/>
              <a:t>Multi-layer NNs</a:t>
            </a:r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8D556383-1A0E-A66A-5107-4AD276C5F54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2244" y="2389272"/>
            <a:ext cx="5007864" cy="771525"/>
          </a:xfrm>
          <a:prstGeom prst="rect">
            <a:avLst/>
          </a:prstGeom>
        </p:spPr>
      </p:pic>
      <p:pic>
        <p:nvPicPr>
          <p:cNvPr id="6" name="object 6">
            <a:extLst>
              <a:ext uri="{FF2B5EF4-FFF2-40B4-BE49-F238E27FC236}">
                <a16:creationId xmlns:a16="http://schemas.microsoft.com/office/drawing/2014/main" id="{F21B4E50-AD9C-4DED-9698-C8A46A2CA99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650" y="4832250"/>
            <a:ext cx="7655052" cy="75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674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2100B-7D32-5DDB-D049-8102F6C97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4CF723-A591-4A36-05CA-73272E431AF9}"/>
              </a:ext>
            </a:extLst>
          </p:cNvPr>
          <p:cNvSpPr txBox="1">
            <a:spLocks/>
          </p:cNvSpPr>
          <p:nvPr/>
        </p:nvSpPr>
        <p:spPr>
          <a:xfrm>
            <a:off x="628650" y="18255"/>
            <a:ext cx="7886700" cy="132556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spcBef>
                <a:spcPct val="0"/>
              </a:spcBef>
              <a:buNone/>
              <a:defRPr sz="3300" b="1" kern="1200">
                <a:solidFill>
                  <a:srgbClr val="006EBE"/>
                </a:solidFill>
                <a:latin typeface="Raleway-v4020 Thin" pitchFamily="50" charset="-18"/>
                <a:ea typeface="Adobe Fan Heiti Std B" panose="020B0700000000000000" pitchFamily="34" charset="-128"/>
                <a:cs typeface="+mj-cs"/>
              </a:defRPr>
            </a:lvl1pPr>
          </a:lstStyle>
          <a:p>
            <a:r>
              <a:rPr lang="en-US" dirty="0"/>
              <a:t>Backpropagation</a:t>
            </a:r>
          </a:p>
        </p:txBody>
      </p:sp>
      <p:pic>
        <p:nvPicPr>
          <p:cNvPr id="3" name="object 5">
            <a:extLst>
              <a:ext uri="{FF2B5EF4-FFF2-40B4-BE49-F238E27FC236}">
                <a16:creationId xmlns:a16="http://schemas.microsoft.com/office/drawing/2014/main" id="{7936FA0B-E573-0DB4-BDDD-141A00EA549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225" y="1615072"/>
            <a:ext cx="8766895" cy="323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731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02A9D-F390-7339-8BDE-13078833B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CCD3208-1997-7CD7-B0E8-9524E19C5506}"/>
              </a:ext>
            </a:extLst>
          </p:cNvPr>
          <p:cNvSpPr txBox="1">
            <a:spLocks/>
          </p:cNvSpPr>
          <p:nvPr/>
        </p:nvSpPr>
        <p:spPr>
          <a:xfrm>
            <a:off x="628650" y="18255"/>
            <a:ext cx="7886700" cy="132556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spcBef>
                <a:spcPct val="0"/>
              </a:spcBef>
              <a:buNone/>
              <a:defRPr sz="3300" b="1" kern="1200">
                <a:solidFill>
                  <a:srgbClr val="006EBE"/>
                </a:solidFill>
                <a:latin typeface="Raleway-v4020 Thin" pitchFamily="50" charset="-18"/>
                <a:ea typeface="Adobe Fan Heiti Std B" panose="020B0700000000000000" pitchFamily="34" charset="-128"/>
                <a:cs typeface="+mj-cs"/>
              </a:defRPr>
            </a:lvl1pPr>
          </a:lstStyle>
          <a:p>
            <a:r>
              <a:rPr lang="en-US" dirty="0"/>
              <a:t>Neural Networks</a:t>
            </a:r>
          </a:p>
        </p:txBody>
      </p:sp>
      <p:pic>
        <p:nvPicPr>
          <p:cNvPr id="3" name="object 5">
            <a:extLst>
              <a:ext uri="{FF2B5EF4-FFF2-40B4-BE49-F238E27FC236}">
                <a16:creationId xmlns:a16="http://schemas.microsoft.com/office/drawing/2014/main" id="{36B07354-1CA4-BF98-9E7B-DD38C6AB5D1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1" y="1834157"/>
            <a:ext cx="8964168" cy="2591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044ACD-D226-1311-D664-5433BE753648}"/>
              </a:ext>
            </a:extLst>
          </p:cNvPr>
          <p:cNvSpPr txBox="1"/>
          <p:nvPr/>
        </p:nvSpPr>
        <p:spPr>
          <a:xfrm>
            <a:off x="475488" y="1024128"/>
            <a:ext cx="2999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Regularization in NNs</a:t>
            </a:r>
          </a:p>
        </p:txBody>
      </p:sp>
    </p:spTree>
    <p:extLst>
      <p:ext uri="{BB962C8B-B14F-4D97-AF65-F5344CB8AC3E}">
        <p14:creationId xmlns:p14="http://schemas.microsoft.com/office/powerpoint/2010/main" val="8542041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D30D2-2F47-F3CA-C4CF-E9BCE0039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5C1785B-6890-B120-3D54-8FCFABAB1F58}"/>
              </a:ext>
            </a:extLst>
          </p:cNvPr>
          <p:cNvSpPr txBox="1">
            <a:spLocks/>
          </p:cNvSpPr>
          <p:nvPr/>
        </p:nvSpPr>
        <p:spPr>
          <a:xfrm>
            <a:off x="628650" y="18255"/>
            <a:ext cx="7886700" cy="132556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spcBef>
                <a:spcPct val="0"/>
              </a:spcBef>
              <a:buNone/>
              <a:defRPr sz="3300" b="1" kern="1200">
                <a:solidFill>
                  <a:srgbClr val="006EBE"/>
                </a:solidFill>
                <a:latin typeface="Raleway-v4020 Thin" pitchFamily="50" charset="-18"/>
                <a:ea typeface="Adobe Fan Heiti Std B" panose="020B0700000000000000" pitchFamily="34" charset="-128"/>
                <a:cs typeface="+mj-cs"/>
              </a:defRPr>
            </a:lvl1pPr>
          </a:lstStyle>
          <a:p>
            <a:r>
              <a:rPr lang="en-US" dirty="0"/>
              <a:t>Neural Networks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5BA271-EAEB-9E76-3676-B0FA55F662FE}"/>
              </a:ext>
            </a:extLst>
          </p:cNvPr>
          <p:cNvSpPr txBox="1"/>
          <p:nvPr/>
        </p:nvSpPr>
        <p:spPr>
          <a:xfrm>
            <a:off x="384048" y="713232"/>
            <a:ext cx="81313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The more neurons there are, the more complex models can be parse.</a:t>
            </a:r>
          </a:p>
        </p:txBody>
      </p:sp>
      <p:pic>
        <p:nvPicPr>
          <p:cNvPr id="2" name="object 5">
            <a:extLst>
              <a:ext uri="{FF2B5EF4-FFF2-40B4-BE49-F238E27FC236}">
                <a16:creationId xmlns:a16="http://schemas.microsoft.com/office/drawing/2014/main" id="{CEB971D6-E418-E11D-0F7C-06124758478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1" y="1962173"/>
            <a:ext cx="9128760" cy="324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615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35EB8-E077-D409-BE2B-E9EECC3EA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88D1AE1-EBA3-CC4B-3A3F-5DF4AB89C31B}"/>
              </a:ext>
            </a:extLst>
          </p:cNvPr>
          <p:cNvSpPr txBox="1">
            <a:spLocks/>
          </p:cNvSpPr>
          <p:nvPr/>
        </p:nvSpPr>
        <p:spPr>
          <a:xfrm>
            <a:off x="628650" y="18255"/>
            <a:ext cx="7886700" cy="132556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spcBef>
                <a:spcPct val="0"/>
              </a:spcBef>
              <a:buNone/>
              <a:defRPr sz="3300" b="1" kern="1200">
                <a:solidFill>
                  <a:srgbClr val="006EBE"/>
                </a:solidFill>
                <a:latin typeface="Raleway-v4020 Thin" pitchFamily="50" charset="-18"/>
                <a:ea typeface="Adobe Fan Heiti Std B" panose="020B0700000000000000" pitchFamily="34" charset="-128"/>
                <a:cs typeface="+mj-cs"/>
              </a:defRPr>
            </a:lvl1pPr>
          </a:lstStyle>
          <a:p>
            <a:r>
              <a:rPr lang="en-US" dirty="0"/>
              <a:t>Neural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DF65FA-44DF-07D9-4218-97F4CEEC9E9F}"/>
              </a:ext>
            </a:extLst>
          </p:cNvPr>
          <p:cNvSpPr txBox="1"/>
          <p:nvPr/>
        </p:nvSpPr>
        <p:spPr>
          <a:xfrm>
            <a:off x="469111" y="1460581"/>
            <a:ext cx="3408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600" dirty="0"/>
              <a:t>Single Layer NN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BF4028-FE8D-16E0-9566-5397EA5F263D}"/>
              </a:ext>
            </a:extLst>
          </p:cNvPr>
          <p:cNvSpPr txBox="1"/>
          <p:nvPr/>
        </p:nvSpPr>
        <p:spPr>
          <a:xfrm>
            <a:off x="478966" y="3455199"/>
            <a:ext cx="4093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600" dirty="0"/>
              <a:t>Multi-layer NNs</a:t>
            </a:r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AB8E3AFF-8F6D-BC1E-61C6-C39462B6584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2244" y="2389272"/>
            <a:ext cx="5007864" cy="771525"/>
          </a:xfrm>
          <a:prstGeom prst="rect">
            <a:avLst/>
          </a:prstGeom>
        </p:spPr>
      </p:pic>
      <p:pic>
        <p:nvPicPr>
          <p:cNvPr id="6" name="object 6">
            <a:extLst>
              <a:ext uri="{FF2B5EF4-FFF2-40B4-BE49-F238E27FC236}">
                <a16:creationId xmlns:a16="http://schemas.microsoft.com/office/drawing/2014/main" id="{0D05ACB0-9E3D-37EF-17C8-9C7DCD7D5D5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650" y="4832250"/>
            <a:ext cx="7655052" cy="75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9154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73E37-C604-8C99-ABDA-64047C7F0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64C65CE-F8FE-6F43-B36C-80E14E49DFFD}"/>
              </a:ext>
            </a:extLst>
          </p:cNvPr>
          <p:cNvSpPr txBox="1">
            <a:spLocks/>
          </p:cNvSpPr>
          <p:nvPr/>
        </p:nvSpPr>
        <p:spPr>
          <a:xfrm>
            <a:off x="628650" y="18255"/>
            <a:ext cx="7886700" cy="132556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spcBef>
                <a:spcPct val="0"/>
              </a:spcBef>
              <a:buNone/>
              <a:defRPr sz="3300" b="1" kern="1200">
                <a:solidFill>
                  <a:srgbClr val="006EBE"/>
                </a:solidFill>
                <a:latin typeface="Raleway-v4020 Thin" pitchFamily="50" charset="-18"/>
                <a:ea typeface="Adobe Fan Heiti Std B" panose="020B0700000000000000" pitchFamily="34" charset="-128"/>
                <a:cs typeface="+mj-cs"/>
              </a:defRPr>
            </a:lvl1pPr>
          </a:lstStyle>
          <a:p>
            <a:r>
              <a:rPr lang="en-US" dirty="0"/>
              <a:t>Neural Networks</a:t>
            </a:r>
          </a:p>
        </p:txBody>
      </p:sp>
      <p:pic>
        <p:nvPicPr>
          <p:cNvPr id="3" name="object 5">
            <a:extLst>
              <a:ext uri="{FF2B5EF4-FFF2-40B4-BE49-F238E27FC236}">
                <a16:creationId xmlns:a16="http://schemas.microsoft.com/office/drawing/2014/main" id="{03D8C3DE-C4AE-0966-A52A-30C162246BF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5715" y="2046835"/>
            <a:ext cx="7301653" cy="1923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D82135-DBB3-5D44-DC18-441863EE1440}"/>
              </a:ext>
            </a:extLst>
          </p:cNvPr>
          <p:cNvSpPr txBox="1"/>
          <p:nvPr/>
        </p:nvSpPr>
        <p:spPr>
          <a:xfrm>
            <a:off x="546734" y="987441"/>
            <a:ext cx="8050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4000" dirty="0"/>
              <a:t>Sigmoid : neuro triggering function</a:t>
            </a:r>
          </a:p>
        </p:txBody>
      </p:sp>
    </p:spTree>
    <p:extLst>
      <p:ext uri="{BB962C8B-B14F-4D97-AF65-F5344CB8AC3E}">
        <p14:creationId xmlns:p14="http://schemas.microsoft.com/office/powerpoint/2010/main" val="1440264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A7B1B-BFE3-77B7-4058-E5E78BB00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19562-9FC5-B6DF-DDC5-7A18DEBC9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43" y="18255"/>
            <a:ext cx="8849857" cy="1325563"/>
          </a:xfrm>
        </p:spPr>
        <p:txBody>
          <a:bodyPr>
            <a:normAutofit/>
          </a:bodyPr>
          <a:lstStyle/>
          <a:p>
            <a:r>
              <a:rPr sz="3600" dirty="0"/>
              <a:t>What is AI &amp; Its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39873-E8DB-5431-F9A0-501BBA4CC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Definition and significance of AI</a:t>
            </a:r>
          </a:p>
          <a:p>
            <a:r>
              <a:rPr dirty="0"/>
              <a:t>Categories: ML, DL, NLP, RL</a:t>
            </a:r>
            <a:endParaRPr lang="en-US" dirty="0"/>
          </a:p>
          <a:p>
            <a:r>
              <a:rPr lang="en-CN" dirty="0"/>
              <a:t>Importance of AI in solving complex problems across industries</a:t>
            </a:r>
            <a:endParaRPr dirty="0"/>
          </a:p>
          <a:p>
            <a:r>
              <a:rPr dirty="0"/>
              <a:t>History: Turing Test, symbolic AI → ML → Deep Learning</a:t>
            </a:r>
          </a:p>
          <a:p>
            <a:r>
              <a:rPr dirty="0"/>
              <a:t>Future: AGI (Artificial General Intelligence)</a:t>
            </a:r>
          </a:p>
        </p:txBody>
      </p:sp>
    </p:spTree>
    <p:extLst>
      <p:ext uri="{BB962C8B-B14F-4D97-AF65-F5344CB8AC3E}">
        <p14:creationId xmlns:p14="http://schemas.microsoft.com/office/powerpoint/2010/main" val="36069433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4F594-5D0E-4BD2-2E80-08300982D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0076B-4157-EB93-3140-6B7F2258D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/>
              <a:t>CNNs(Convolutional Neural Networks)</a:t>
            </a:r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0D5E3E96-3859-0A07-8711-59F4C914ED8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703" y="1449441"/>
            <a:ext cx="7975606" cy="4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6029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1DA2F-A9C2-F0E4-2441-F98184311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6B83F-8071-E049-0D58-EED951DE7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/>
              <a:t>CNNs(Convolutional Neural Networks)</a:t>
            </a:r>
          </a:p>
        </p:txBody>
      </p:sp>
      <p:pic>
        <p:nvPicPr>
          <p:cNvPr id="3" name="object 5">
            <a:extLst>
              <a:ext uri="{FF2B5EF4-FFF2-40B4-BE49-F238E27FC236}">
                <a16:creationId xmlns:a16="http://schemas.microsoft.com/office/drawing/2014/main" id="{FA27B529-F104-0C3C-EC60-1295196C3CC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037" y="1343817"/>
            <a:ext cx="8620294" cy="479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1693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E406F-2AB0-A024-0C9C-623E39710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7935-C1BF-5C24-7BA1-80454074A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/>
              <a:t>CNNs(Convolutional Neural Networks)</a:t>
            </a:r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183ACB48-D840-5075-D960-4E94BED1F8F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07" y="1269491"/>
            <a:ext cx="9052105" cy="433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86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5EE4B-62F5-E4D0-8381-436022568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4C9D8-87F3-C476-B194-6E47DE82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/>
              <a:t>CNNs(Convolutional Neural Networks)</a:t>
            </a:r>
          </a:p>
        </p:txBody>
      </p:sp>
      <p:pic>
        <p:nvPicPr>
          <p:cNvPr id="3" name="object 5">
            <a:extLst>
              <a:ext uri="{FF2B5EF4-FFF2-40B4-BE49-F238E27FC236}">
                <a16:creationId xmlns:a16="http://schemas.microsoft.com/office/drawing/2014/main" id="{CD9521D9-C91D-F01E-16A6-C2F0423D757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019" y="1759077"/>
            <a:ext cx="8112122" cy="365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8387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5">
            <a:extLst>
              <a:ext uri="{FF2B5EF4-FFF2-40B4-BE49-F238E27FC236}">
                <a16:creationId xmlns:a16="http://schemas.microsoft.com/office/drawing/2014/main" id="{634E6AF2-8EF3-9E47-2211-261EE7A5B02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3950" y="1659118"/>
            <a:ext cx="8616099" cy="397811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61B3360-2585-9E8E-AC96-52B061650CBA}"/>
              </a:ext>
            </a:extLst>
          </p:cNvPr>
          <p:cNvSpPr txBox="1">
            <a:spLocks/>
          </p:cNvSpPr>
          <p:nvPr/>
        </p:nvSpPr>
        <p:spPr>
          <a:xfrm>
            <a:off x="628650" y="18255"/>
            <a:ext cx="7886700" cy="132556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spcBef>
                <a:spcPct val="0"/>
              </a:spcBef>
              <a:buNone/>
              <a:defRPr sz="3300" b="1" kern="1200">
                <a:solidFill>
                  <a:srgbClr val="006EBE"/>
                </a:solidFill>
                <a:latin typeface="Raleway-v4020 Thin" pitchFamily="50" charset="-18"/>
                <a:ea typeface="Adobe Fan Heiti Std B" panose="020B0700000000000000" pitchFamily="34" charset="-128"/>
                <a:cs typeface="+mj-cs"/>
              </a:defRPr>
            </a:lvl1pPr>
          </a:lstStyle>
          <a:p>
            <a:r>
              <a:rPr lang="en-US"/>
              <a:t>CNNs(Convolutional Neural Networks)</a:t>
            </a:r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B777E-AE37-A16D-7F77-D0F5067F8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FA60623-5137-8F64-79E3-F649833B800B}"/>
              </a:ext>
            </a:extLst>
          </p:cNvPr>
          <p:cNvSpPr txBox="1">
            <a:spLocks/>
          </p:cNvSpPr>
          <p:nvPr/>
        </p:nvSpPr>
        <p:spPr>
          <a:xfrm>
            <a:off x="628650" y="18255"/>
            <a:ext cx="7886700" cy="132556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spcBef>
                <a:spcPct val="0"/>
              </a:spcBef>
              <a:buNone/>
              <a:defRPr sz="3300" b="1" kern="1200">
                <a:solidFill>
                  <a:srgbClr val="006EBE"/>
                </a:solidFill>
                <a:latin typeface="Raleway-v4020 Thin" pitchFamily="50" charset="-18"/>
                <a:ea typeface="Adobe Fan Heiti Std B" panose="020B0700000000000000" pitchFamily="34" charset="-128"/>
                <a:cs typeface="+mj-cs"/>
              </a:defRPr>
            </a:lvl1pPr>
          </a:lstStyle>
          <a:p>
            <a:r>
              <a:rPr lang="en-US"/>
              <a:t>CNNs(Convolutional Neural Networks)</a:t>
            </a:r>
            <a:endParaRPr lang="en-US" dirty="0"/>
          </a:p>
        </p:txBody>
      </p:sp>
      <p:pic>
        <p:nvPicPr>
          <p:cNvPr id="2" name="object 5">
            <a:extLst>
              <a:ext uri="{FF2B5EF4-FFF2-40B4-BE49-F238E27FC236}">
                <a16:creationId xmlns:a16="http://schemas.microsoft.com/office/drawing/2014/main" id="{B15ECEFE-CBA9-1D2F-2401-407E1CA4212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47" y="2318860"/>
            <a:ext cx="9040305" cy="222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5000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17724-B926-DF33-7C88-7FCC401A0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2DF161E-AC75-1069-D93D-E31A9C4ACDC7}"/>
              </a:ext>
            </a:extLst>
          </p:cNvPr>
          <p:cNvSpPr txBox="1">
            <a:spLocks/>
          </p:cNvSpPr>
          <p:nvPr/>
        </p:nvSpPr>
        <p:spPr>
          <a:xfrm>
            <a:off x="628650" y="18255"/>
            <a:ext cx="7886700" cy="132556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spcBef>
                <a:spcPct val="0"/>
              </a:spcBef>
              <a:buNone/>
              <a:defRPr sz="3300" b="1" kern="1200">
                <a:solidFill>
                  <a:srgbClr val="006EBE"/>
                </a:solidFill>
                <a:latin typeface="Raleway-v4020 Thin" pitchFamily="50" charset="-18"/>
                <a:ea typeface="Adobe Fan Heiti Std B" panose="020B0700000000000000" pitchFamily="34" charset="-128"/>
                <a:cs typeface="+mj-cs"/>
              </a:defRPr>
            </a:lvl1pPr>
          </a:lstStyle>
          <a:p>
            <a:r>
              <a:rPr lang="en-US"/>
              <a:t>CNNs(Convolutional Neural Networks)</a:t>
            </a:r>
            <a:endParaRPr lang="en-US" dirty="0"/>
          </a:p>
        </p:txBody>
      </p:sp>
      <p:pic>
        <p:nvPicPr>
          <p:cNvPr id="2" name="object 5">
            <a:extLst>
              <a:ext uri="{FF2B5EF4-FFF2-40B4-BE49-F238E27FC236}">
                <a16:creationId xmlns:a16="http://schemas.microsoft.com/office/drawing/2014/main" id="{AD512A24-1153-E67C-8359-C0AB9DBABBE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415716"/>
            <a:ext cx="9144000" cy="284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985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A9A8A-F39E-DA01-260E-A5175781B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0CE68AD-6A24-E8DB-A5CA-39C3CD34CD8E}"/>
              </a:ext>
            </a:extLst>
          </p:cNvPr>
          <p:cNvSpPr txBox="1">
            <a:spLocks/>
          </p:cNvSpPr>
          <p:nvPr/>
        </p:nvSpPr>
        <p:spPr>
          <a:xfrm>
            <a:off x="628650" y="18255"/>
            <a:ext cx="7886700" cy="132556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spcBef>
                <a:spcPct val="0"/>
              </a:spcBef>
              <a:buNone/>
              <a:defRPr sz="3300" b="1" kern="1200">
                <a:solidFill>
                  <a:srgbClr val="006EBE"/>
                </a:solidFill>
                <a:latin typeface="Raleway-v4020 Thin" pitchFamily="50" charset="-18"/>
                <a:ea typeface="Adobe Fan Heiti Std B" panose="020B0700000000000000" pitchFamily="34" charset="-128"/>
                <a:cs typeface="+mj-cs"/>
              </a:defRPr>
            </a:lvl1pPr>
          </a:lstStyle>
          <a:p>
            <a:r>
              <a:rPr lang="en-US"/>
              <a:t>CNNs(Convolutional Neural Networks)</a:t>
            </a:r>
            <a:endParaRPr lang="en-US" dirty="0"/>
          </a:p>
        </p:txBody>
      </p:sp>
      <p:pic>
        <p:nvPicPr>
          <p:cNvPr id="2" name="object 5">
            <a:extLst>
              <a:ext uri="{FF2B5EF4-FFF2-40B4-BE49-F238E27FC236}">
                <a16:creationId xmlns:a16="http://schemas.microsoft.com/office/drawing/2014/main" id="{6AF9E040-8916-3A4B-A2A1-1E27BDC9DB4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079" y="1343818"/>
            <a:ext cx="8701421" cy="447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945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AA6D5-B784-9473-5990-D4D42E9F5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21EC8E6-63B2-15AF-4BC8-048062F2FF40}"/>
              </a:ext>
            </a:extLst>
          </p:cNvPr>
          <p:cNvSpPr txBox="1">
            <a:spLocks/>
          </p:cNvSpPr>
          <p:nvPr/>
        </p:nvSpPr>
        <p:spPr>
          <a:xfrm>
            <a:off x="628650" y="18255"/>
            <a:ext cx="7886700" cy="132556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spcBef>
                <a:spcPct val="0"/>
              </a:spcBef>
              <a:buNone/>
              <a:defRPr sz="3300" b="1" kern="1200">
                <a:solidFill>
                  <a:srgbClr val="006EBE"/>
                </a:solidFill>
                <a:latin typeface="Raleway-v4020 Thin" pitchFamily="50" charset="-18"/>
                <a:ea typeface="Adobe Fan Heiti Std B" panose="020B0700000000000000" pitchFamily="34" charset="-128"/>
                <a:cs typeface="+mj-cs"/>
              </a:defRPr>
            </a:lvl1pPr>
          </a:lstStyle>
          <a:p>
            <a:r>
              <a:rPr lang="en-US"/>
              <a:t>CNNs(Convolutional Neural Networks)</a:t>
            </a:r>
            <a:endParaRPr lang="en-US" dirty="0"/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BE2B0954-AB29-BA2E-E6A5-8518572AA7AF}"/>
              </a:ext>
            </a:extLst>
          </p:cNvPr>
          <p:cNvSpPr txBox="1">
            <a:spLocks/>
          </p:cNvSpPr>
          <p:nvPr/>
        </p:nvSpPr>
        <p:spPr>
          <a:xfrm>
            <a:off x="206755" y="1723391"/>
            <a:ext cx="5434584" cy="39042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Char char="•"/>
              <a:defRPr sz="2100" kern="1200">
                <a:solidFill>
                  <a:srgbClr val="414141"/>
                </a:solidFill>
                <a:latin typeface="Raleway-v4020" pitchFamily="50" charset="-18"/>
                <a:ea typeface="Adobe Fan Heiti Std B" panose="020B0700000000000000" pitchFamily="34" charset="-128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Char char="•"/>
              <a:defRPr sz="1800" kern="1200">
                <a:solidFill>
                  <a:srgbClr val="414141"/>
                </a:solidFill>
                <a:latin typeface="Raleway-v4020" pitchFamily="50" charset="-18"/>
                <a:ea typeface="Adobe Fan Heiti Std B" panose="020B0700000000000000" pitchFamily="34" charset="-128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Char char="•"/>
              <a:defRPr sz="1500" kern="1200">
                <a:solidFill>
                  <a:srgbClr val="414141"/>
                </a:solidFill>
                <a:latin typeface="Raleway-v4020" pitchFamily="50" charset="-18"/>
                <a:ea typeface="Adobe Fan Heiti Std B" panose="020B0700000000000000" pitchFamily="34" charset="-128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Char char="•"/>
              <a:defRPr sz="1350" kern="1200">
                <a:solidFill>
                  <a:srgbClr val="414141"/>
                </a:solidFill>
                <a:latin typeface="Raleway-v4020" pitchFamily="50" charset="-18"/>
                <a:ea typeface="Adobe Fan Heiti Std B" panose="020B0700000000000000" pitchFamily="34" charset="-128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Char char="•"/>
              <a:defRPr sz="1350" kern="1200">
                <a:solidFill>
                  <a:srgbClr val="414141"/>
                </a:solidFill>
                <a:latin typeface="Raleway-v4020" pitchFamily="50" charset="-18"/>
                <a:ea typeface="Adobe Fan Heiti Std B" panose="020B0700000000000000" pitchFamily="34" charset="-128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dirty="0"/>
              <a:t>[INPUT</a:t>
            </a:r>
            <a:r>
              <a:rPr lang="en-US" spc="-55" dirty="0"/>
              <a:t> </a:t>
            </a:r>
            <a:r>
              <a:rPr lang="en-US" dirty="0"/>
              <a:t>-</a:t>
            </a:r>
            <a:r>
              <a:rPr lang="en-US" spc="-50" dirty="0"/>
              <a:t> </a:t>
            </a:r>
            <a:r>
              <a:rPr lang="en-US" dirty="0"/>
              <a:t>CONV</a:t>
            </a:r>
            <a:r>
              <a:rPr lang="en-US" spc="-50" dirty="0"/>
              <a:t> </a:t>
            </a:r>
            <a:r>
              <a:rPr lang="en-US" dirty="0"/>
              <a:t>-</a:t>
            </a:r>
            <a:r>
              <a:rPr lang="en-US" spc="-40" dirty="0"/>
              <a:t> </a:t>
            </a:r>
            <a:r>
              <a:rPr lang="en-US" dirty="0"/>
              <a:t>RELU</a:t>
            </a:r>
            <a:r>
              <a:rPr lang="en-US" spc="-30" dirty="0"/>
              <a:t> </a:t>
            </a:r>
            <a:r>
              <a:rPr lang="en-US" dirty="0"/>
              <a:t>-</a:t>
            </a:r>
            <a:r>
              <a:rPr lang="en-US" spc="-35" dirty="0"/>
              <a:t> </a:t>
            </a:r>
            <a:r>
              <a:rPr lang="en-US" dirty="0"/>
              <a:t>POOL</a:t>
            </a:r>
            <a:r>
              <a:rPr lang="en-US" spc="-60" dirty="0"/>
              <a:t> </a:t>
            </a:r>
            <a:r>
              <a:rPr lang="en-US" dirty="0"/>
              <a:t>-</a:t>
            </a:r>
            <a:r>
              <a:rPr lang="en-US" spc="-40" dirty="0"/>
              <a:t> </a:t>
            </a:r>
            <a:r>
              <a:rPr lang="en-US" spc="-25" dirty="0"/>
              <a:t>FC]</a:t>
            </a:r>
          </a:p>
          <a:p>
            <a:pPr>
              <a:lnSpc>
                <a:spcPct val="100000"/>
              </a:lnSpc>
              <a:spcBef>
                <a:spcPts val="225"/>
              </a:spcBef>
            </a:pPr>
            <a:endParaRPr lang="en-US" spc="-25" dirty="0"/>
          </a:p>
          <a:p>
            <a:pPr marL="190500" indent="-184150">
              <a:lnSpc>
                <a:spcPts val="3250"/>
              </a:lnSpc>
              <a:buSzPct val="96428"/>
              <a:tabLst>
                <a:tab pos="190500" algn="l"/>
              </a:tabLst>
            </a:pPr>
            <a:r>
              <a:rPr lang="en-US" sz="2800" spc="-40" dirty="0">
                <a:latin typeface="SimSun"/>
                <a:cs typeface="SimSun"/>
              </a:rPr>
              <a:t>Input</a:t>
            </a:r>
            <a:endParaRPr lang="en-US" sz="2800" dirty="0">
              <a:latin typeface="SimSun"/>
              <a:cs typeface="SimSun"/>
            </a:endParaRPr>
          </a:p>
          <a:p>
            <a:pPr marL="190500" indent="-184150">
              <a:lnSpc>
                <a:spcPts val="3250"/>
              </a:lnSpc>
              <a:buSzPct val="96428"/>
              <a:tabLst>
                <a:tab pos="190500" algn="l"/>
              </a:tabLst>
            </a:pPr>
            <a:r>
              <a:rPr lang="en-US" sz="2800" spc="-40" dirty="0">
                <a:latin typeface="SimSun"/>
                <a:cs typeface="SimSun"/>
              </a:rPr>
              <a:t>Convolution</a:t>
            </a:r>
            <a:endParaRPr lang="en-US" sz="2800" dirty="0">
              <a:latin typeface="SimSun"/>
              <a:cs typeface="SimSun"/>
            </a:endParaRPr>
          </a:p>
          <a:p>
            <a:pPr marL="189865" indent="-184150">
              <a:lnSpc>
                <a:spcPts val="3254"/>
              </a:lnSpc>
              <a:spcBef>
                <a:spcPts val="215"/>
              </a:spcBef>
              <a:buSzPct val="96428"/>
              <a:tabLst>
                <a:tab pos="189865" algn="l"/>
              </a:tabLst>
            </a:pPr>
            <a:r>
              <a:rPr lang="en-US" sz="2800" spc="-45" dirty="0" err="1">
                <a:latin typeface="SimSun"/>
                <a:cs typeface="SimSun"/>
              </a:rPr>
              <a:t>ReLU</a:t>
            </a:r>
            <a:r>
              <a:rPr lang="en-US" sz="2800" spc="-45" dirty="0">
                <a:latin typeface="SimSun"/>
                <a:cs typeface="SimSun"/>
              </a:rPr>
              <a:t> active function</a:t>
            </a:r>
            <a:endParaRPr lang="en-US" sz="2800" dirty="0">
              <a:latin typeface="SimSun"/>
              <a:cs typeface="SimSun"/>
            </a:endParaRPr>
          </a:p>
          <a:p>
            <a:pPr marL="190500" indent="-184150">
              <a:lnSpc>
                <a:spcPts val="3254"/>
              </a:lnSpc>
              <a:buSzPct val="96428"/>
              <a:tabLst>
                <a:tab pos="190500" algn="l"/>
              </a:tabLst>
            </a:pPr>
            <a:r>
              <a:rPr lang="en-US" sz="2800" spc="-40" dirty="0">
                <a:latin typeface="SimSun"/>
                <a:cs typeface="SimSun"/>
              </a:rPr>
              <a:t>Pooling</a:t>
            </a:r>
          </a:p>
          <a:p>
            <a:pPr marL="190500" indent="-184150">
              <a:lnSpc>
                <a:spcPts val="3254"/>
              </a:lnSpc>
              <a:buSzPct val="96428"/>
              <a:tabLst>
                <a:tab pos="190500" algn="l"/>
              </a:tabLst>
            </a:pPr>
            <a:r>
              <a:rPr lang="en-US" sz="2800" spc="-40" dirty="0">
                <a:latin typeface="SimSun"/>
                <a:cs typeface="SimSun"/>
              </a:rPr>
              <a:t>Full</a:t>
            </a:r>
            <a:r>
              <a:rPr lang="en-US" altLang="zh-CN" sz="2800" spc="-40" dirty="0">
                <a:latin typeface="SimSun"/>
                <a:cs typeface="SimSun"/>
              </a:rPr>
              <a:t> Connect</a:t>
            </a:r>
            <a:endParaRPr lang="en-US" sz="2800" dirty="0">
              <a:latin typeface="SimSun"/>
              <a:cs typeface="SimSun"/>
            </a:endParaRPr>
          </a:p>
          <a:p>
            <a:pPr marL="190500" indent="-184150">
              <a:lnSpc>
                <a:spcPct val="100000"/>
              </a:lnSpc>
              <a:buSzPct val="96428"/>
              <a:tabLst>
                <a:tab pos="190500" algn="l"/>
              </a:tabLst>
            </a:pPr>
            <a:endParaRPr lang="en-US" sz="2800" dirty="0">
              <a:latin typeface="SimSun"/>
              <a:cs typeface="SimSun"/>
            </a:endParaRPr>
          </a:p>
        </p:txBody>
      </p:sp>
      <p:pic>
        <p:nvPicPr>
          <p:cNvPr id="4" name="object 7">
            <a:extLst>
              <a:ext uri="{FF2B5EF4-FFF2-40B4-BE49-F238E27FC236}">
                <a16:creationId xmlns:a16="http://schemas.microsoft.com/office/drawing/2014/main" id="{B066D017-12C6-4662-E630-20724666ADB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02661" y="3933054"/>
            <a:ext cx="5434584" cy="201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6618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F2EBA-3A1C-9DE8-2A31-341051899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0457277-3F7F-B5F8-99DB-1EECBAB1C5B0}"/>
              </a:ext>
            </a:extLst>
          </p:cNvPr>
          <p:cNvSpPr txBox="1">
            <a:spLocks/>
          </p:cNvSpPr>
          <p:nvPr/>
        </p:nvSpPr>
        <p:spPr>
          <a:xfrm>
            <a:off x="628650" y="18255"/>
            <a:ext cx="7886700" cy="132556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spcBef>
                <a:spcPct val="0"/>
              </a:spcBef>
              <a:buNone/>
              <a:defRPr sz="3300" b="1" kern="1200">
                <a:solidFill>
                  <a:srgbClr val="006EBE"/>
                </a:solidFill>
                <a:latin typeface="Raleway-v4020 Thin" pitchFamily="50" charset="-18"/>
                <a:ea typeface="Adobe Fan Heiti Std B" panose="020B0700000000000000" pitchFamily="34" charset="-128"/>
                <a:cs typeface="+mj-cs"/>
              </a:defRPr>
            </a:lvl1pPr>
          </a:lstStyle>
          <a:p>
            <a:r>
              <a:rPr lang="en-US"/>
              <a:t>CNNs(Convolutional Neural Networks)</a:t>
            </a:r>
            <a:endParaRPr lang="en-US" dirty="0"/>
          </a:p>
        </p:txBody>
      </p:sp>
      <p:pic>
        <p:nvPicPr>
          <p:cNvPr id="3" name="object 5">
            <a:extLst>
              <a:ext uri="{FF2B5EF4-FFF2-40B4-BE49-F238E27FC236}">
                <a16:creationId xmlns:a16="http://schemas.microsoft.com/office/drawing/2014/main" id="{F5EBA2EA-3815-A6FB-2A27-63DD1ECE804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3455" y="1686106"/>
            <a:ext cx="2616621" cy="3880050"/>
          </a:xfrm>
          <a:prstGeom prst="rect">
            <a:avLst/>
          </a:prstGeom>
        </p:spPr>
      </p:pic>
      <p:pic>
        <p:nvPicPr>
          <p:cNvPr id="4" name="object 6">
            <a:extLst>
              <a:ext uri="{FF2B5EF4-FFF2-40B4-BE49-F238E27FC236}">
                <a16:creationId xmlns:a16="http://schemas.microsoft.com/office/drawing/2014/main" id="{06B17889-AC32-787E-78FD-A29EE0C7179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62653" y="2443191"/>
            <a:ext cx="1143000" cy="192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530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B4798-C3AD-3C1D-E9B5-FC56C32E0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/>
              <a:t>Definition and significance of AI</a:t>
            </a:r>
            <a:endParaRPr lang="en-C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333E105-8E89-7CD3-23DB-AF08CD469B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661264"/>
              </p:ext>
            </p:extLst>
          </p:nvPr>
        </p:nvGraphicFramePr>
        <p:xfrm>
          <a:off x="582267" y="2044611"/>
          <a:ext cx="7886700" cy="2461260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68149108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25901330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93418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Reference Type</a:t>
                      </a:r>
                      <a:endParaRPr lang="en-US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Title</a:t>
                      </a:r>
                      <a:endParaRPr lang="en-US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Source / URL</a:t>
                      </a:r>
                      <a:endParaRPr lang="en-US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75317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Original Paper (Source)</a:t>
                      </a:r>
                      <a:endParaRPr lang="en-US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Computing Machinery and Intelligence</a:t>
                      </a:r>
                      <a:endParaRPr lang="en-US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i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  <a:hlinkClick r:id="rId2"/>
                        </a:rPr>
                        <a:t>JSTOR link to the original article in Mind</a:t>
                      </a:r>
                      <a:endParaRPr lang="en-US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04839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Academic Citation</a:t>
                      </a:r>
                      <a:endParaRPr lang="en-US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Turing, A. M. (1950). Computing Machinery and Intelligence. </a:t>
                      </a:r>
                      <a:r>
                        <a:rPr lang="en-US" i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Mind</a:t>
                      </a:r>
                      <a:r>
                        <a:rPr lang="en-US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, 59(236), 433–460.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N/A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758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Encyclopedia Entry</a:t>
                      </a:r>
                      <a:endParaRPr lang="en-US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The Turing Test</a:t>
                      </a:r>
                      <a:endParaRPr lang="en-US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i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  <a:hlinkClick r:id="rId3"/>
                        </a:rPr>
                        <a:t>Stanford Encyclopedia of Philosophy—provides in-depth context and analysis</a:t>
                      </a:r>
                      <a:endParaRPr lang="en-US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277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3853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95DAE-9CC2-1F5B-972C-4C06A69CA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06E1081-DBA2-952D-3620-9D54859BB28D}"/>
              </a:ext>
            </a:extLst>
          </p:cNvPr>
          <p:cNvSpPr txBox="1">
            <a:spLocks/>
          </p:cNvSpPr>
          <p:nvPr/>
        </p:nvSpPr>
        <p:spPr>
          <a:xfrm>
            <a:off x="628650" y="18255"/>
            <a:ext cx="7886700" cy="132556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spcBef>
                <a:spcPct val="0"/>
              </a:spcBef>
              <a:buNone/>
              <a:defRPr sz="3300" b="1" kern="1200">
                <a:solidFill>
                  <a:srgbClr val="006EBE"/>
                </a:solidFill>
                <a:latin typeface="Raleway-v4020 Thin" pitchFamily="50" charset="-18"/>
                <a:ea typeface="Adobe Fan Heiti Std B" panose="020B0700000000000000" pitchFamily="34" charset="-128"/>
                <a:cs typeface="+mj-cs"/>
              </a:defRPr>
            </a:lvl1pPr>
          </a:lstStyle>
          <a:p>
            <a:r>
              <a:rPr lang="en-US"/>
              <a:t>CNNs(Convolutional Neural Networks)</a:t>
            </a:r>
            <a:endParaRPr lang="en-US" dirty="0"/>
          </a:p>
        </p:txBody>
      </p:sp>
      <p:grpSp>
        <p:nvGrpSpPr>
          <p:cNvPr id="3" name="object 5">
            <a:extLst>
              <a:ext uri="{FF2B5EF4-FFF2-40B4-BE49-F238E27FC236}">
                <a16:creationId xmlns:a16="http://schemas.microsoft.com/office/drawing/2014/main" id="{6FFE92EB-1B86-4858-37AB-F95FFDBCAB0A}"/>
              </a:ext>
            </a:extLst>
          </p:cNvPr>
          <p:cNvGrpSpPr/>
          <p:nvPr/>
        </p:nvGrpSpPr>
        <p:grpSpPr>
          <a:xfrm>
            <a:off x="521807" y="1595851"/>
            <a:ext cx="5604804" cy="3559805"/>
            <a:chOff x="521806" y="1109472"/>
            <a:chExt cx="7268209" cy="4671695"/>
          </a:xfrm>
        </p:grpSpPr>
        <p:pic>
          <p:nvPicPr>
            <p:cNvPr id="4" name="object 6">
              <a:extLst>
                <a:ext uri="{FF2B5EF4-FFF2-40B4-BE49-F238E27FC236}">
                  <a16:creationId xmlns:a16="http://schemas.microsoft.com/office/drawing/2014/main" id="{B4CE277C-76A4-01EF-5AC3-D2D32106982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1806" y="1230943"/>
              <a:ext cx="3313347" cy="4550036"/>
            </a:xfrm>
            <a:prstGeom prst="rect">
              <a:avLst/>
            </a:prstGeom>
          </p:spPr>
        </p:pic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E4C0A5E5-37A6-6693-4212-D621D10D63B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93236" y="1109472"/>
              <a:ext cx="3055619" cy="1075943"/>
            </a:xfrm>
            <a:prstGeom prst="rect">
              <a:avLst/>
            </a:prstGeom>
          </p:spPr>
        </p:pic>
        <p:pic>
          <p:nvPicPr>
            <p:cNvPr id="6" name="object 8">
              <a:extLst>
                <a:ext uri="{FF2B5EF4-FFF2-40B4-BE49-F238E27FC236}">
                  <a16:creationId xmlns:a16="http://schemas.microsoft.com/office/drawing/2014/main" id="{1A637367-6AF0-A354-7EB3-651B8169007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1509" y="3385485"/>
              <a:ext cx="3378497" cy="66504"/>
            </a:xfrm>
            <a:prstGeom prst="rect">
              <a:avLst/>
            </a:prstGeom>
          </p:spPr>
        </p:pic>
      </p:grpSp>
      <p:pic>
        <p:nvPicPr>
          <p:cNvPr id="8" name="object 9">
            <a:extLst>
              <a:ext uri="{FF2B5EF4-FFF2-40B4-BE49-F238E27FC236}">
                <a16:creationId xmlns:a16="http://schemas.microsoft.com/office/drawing/2014/main" id="{80259D09-8543-E8D7-C1B9-2644AAE974E0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70691" y="2005552"/>
            <a:ext cx="1727600" cy="264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232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DBAC3-4DC2-35CF-DE84-E4EAF7F17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DD1B039-CFF3-3481-7E1F-27AFE156B56D}"/>
              </a:ext>
            </a:extLst>
          </p:cNvPr>
          <p:cNvSpPr txBox="1">
            <a:spLocks/>
          </p:cNvSpPr>
          <p:nvPr/>
        </p:nvSpPr>
        <p:spPr>
          <a:xfrm>
            <a:off x="628650" y="18255"/>
            <a:ext cx="7886700" cy="132556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spcBef>
                <a:spcPct val="0"/>
              </a:spcBef>
              <a:buNone/>
              <a:defRPr sz="3300" b="1" kern="1200">
                <a:solidFill>
                  <a:srgbClr val="006EBE"/>
                </a:solidFill>
                <a:latin typeface="Raleway-v4020 Thin" pitchFamily="50" charset="-18"/>
                <a:ea typeface="Adobe Fan Heiti Std B" panose="020B0700000000000000" pitchFamily="34" charset="-128"/>
                <a:cs typeface="+mj-cs"/>
              </a:defRPr>
            </a:lvl1pPr>
          </a:lstStyle>
          <a:p>
            <a:r>
              <a:rPr lang="en-US"/>
              <a:t>CNNs(Convolutional Neural Networks)</a:t>
            </a:r>
            <a:endParaRPr lang="en-US" dirty="0"/>
          </a:p>
        </p:txBody>
      </p:sp>
      <p:pic>
        <p:nvPicPr>
          <p:cNvPr id="3" name="object 5">
            <a:extLst>
              <a:ext uri="{FF2B5EF4-FFF2-40B4-BE49-F238E27FC236}">
                <a16:creationId xmlns:a16="http://schemas.microsoft.com/office/drawing/2014/main" id="{0670699B-0AF4-C4AF-959D-266F8CCCC47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650" y="1888568"/>
            <a:ext cx="7886700" cy="352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6559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DCCDF-5D87-1BE8-0BEC-C120BD112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5FF53DF-A8A2-A27E-7DD8-EC8CD07E0F02}"/>
              </a:ext>
            </a:extLst>
          </p:cNvPr>
          <p:cNvSpPr txBox="1">
            <a:spLocks/>
          </p:cNvSpPr>
          <p:nvPr/>
        </p:nvSpPr>
        <p:spPr>
          <a:xfrm>
            <a:off x="628650" y="18255"/>
            <a:ext cx="7886700" cy="132556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spcBef>
                <a:spcPct val="0"/>
              </a:spcBef>
              <a:buNone/>
              <a:defRPr sz="3300" b="1" kern="1200">
                <a:solidFill>
                  <a:srgbClr val="006EBE"/>
                </a:solidFill>
                <a:latin typeface="Raleway-v4020 Thin" pitchFamily="50" charset="-18"/>
                <a:ea typeface="Adobe Fan Heiti Std B" panose="020B0700000000000000" pitchFamily="34" charset="-128"/>
                <a:cs typeface="+mj-cs"/>
              </a:defRPr>
            </a:lvl1pPr>
          </a:lstStyle>
          <a:p>
            <a:r>
              <a:rPr lang="en-US"/>
              <a:t>CNNs(Convolutional Neural Networks)</a:t>
            </a:r>
            <a:endParaRPr lang="en-US" dirty="0"/>
          </a:p>
        </p:txBody>
      </p:sp>
      <p:pic>
        <p:nvPicPr>
          <p:cNvPr id="3" name="object 5">
            <a:extLst>
              <a:ext uri="{FF2B5EF4-FFF2-40B4-BE49-F238E27FC236}">
                <a16:creationId xmlns:a16="http://schemas.microsoft.com/office/drawing/2014/main" id="{1E9F2C28-4E02-029F-67C2-F69BDFD8968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1105" y="1910418"/>
            <a:ext cx="7874245" cy="303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038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5B4A8-9752-CA4C-A37A-201302DF3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4EB339E-BFF8-16A0-DA16-0CC3D2DB2826}"/>
              </a:ext>
            </a:extLst>
          </p:cNvPr>
          <p:cNvSpPr txBox="1">
            <a:spLocks/>
          </p:cNvSpPr>
          <p:nvPr/>
        </p:nvSpPr>
        <p:spPr>
          <a:xfrm>
            <a:off x="628650" y="18255"/>
            <a:ext cx="7886700" cy="132556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spcBef>
                <a:spcPct val="0"/>
              </a:spcBef>
              <a:buNone/>
              <a:defRPr sz="3300" b="1" kern="1200">
                <a:solidFill>
                  <a:srgbClr val="006EBE"/>
                </a:solidFill>
                <a:latin typeface="Raleway-v4020 Thin" pitchFamily="50" charset="-18"/>
                <a:ea typeface="Adobe Fan Heiti Std B" panose="020B0700000000000000" pitchFamily="34" charset="-128"/>
                <a:cs typeface="+mj-cs"/>
              </a:defRPr>
            </a:lvl1pPr>
          </a:lstStyle>
          <a:p>
            <a:r>
              <a:rPr lang="en-US"/>
              <a:t>CNNs(Convolutional Neural Networks)</a:t>
            </a:r>
            <a:endParaRPr lang="en-US" dirty="0"/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C11104B7-FE96-BB6B-317C-6D65C66989D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650" y="1595856"/>
            <a:ext cx="7386941" cy="418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5659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F7ABE-CD10-01A4-D306-14A5FFB55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81BE7-B7D7-8524-7F83-435357B5F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RNNs</a:t>
            </a:r>
            <a:r>
              <a:rPr lang="zh-CN" altLang="en-US" dirty="0"/>
              <a:t> （</a:t>
            </a:r>
            <a:r>
              <a:rPr lang="en-US" altLang="zh-CN" dirty="0"/>
              <a:t>Recurrent</a:t>
            </a:r>
            <a:r>
              <a:rPr lang="zh-CN" altLang="en-US" dirty="0"/>
              <a:t> </a:t>
            </a:r>
            <a:r>
              <a:rPr lang="en-US" altLang="zh-CN" dirty="0"/>
              <a:t>Neural Networks)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842A7C-9B70-E740-F4D0-ACF1799B0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46" y="1736409"/>
            <a:ext cx="6569330" cy="413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5129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C9C39-4B18-58F8-94C4-A90DD2B6C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63CF2-559F-6F6C-9942-A2B21FFFF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RNNs</a:t>
            </a:r>
            <a:r>
              <a:rPr lang="zh-CN" altLang="en-US" dirty="0"/>
              <a:t> （</a:t>
            </a:r>
            <a:r>
              <a:rPr lang="en-US" altLang="zh-CN" dirty="0"/>
              <a:t>Recurrent</a:t>
            </a:r>
            <a:r>
              <a:rPr lang="zh-CN" altLang="en-US" dirty="0"/>
              <a:t> </a:t>
            </a:r>
            <a:r>
              <a:rPr lang="en-US" altLang="zh-CN" dirty="0"/>
              <a:t>Neural Networks)</a:t>
            </a:r>
            <a:endParaRPr lang="en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20347F-0DFE-1BF5-2D38-2A6ABED78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674" y="1565576"/>
            <a:ext cx="2179240" cy="4133043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D30D440-2594-C33D-4F85-C4D415D0B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61" y="2377566"/>
            <a:ext cx="4564090" cy="222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25730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66A62-9CD1-0336-2579-AE1DAD50C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A346A-C65D-35E9-7D41-15FB19F59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RNNs</a:t>
            </a:r>
            <a:r>
              <a:rPr lang="zh-CN" altLang="en-US" dirty="0"/>
              <a:t> （</a:t>
            </a:r>
            <a:r>
              <a:rPr lang="en-US" altLang="zh-CN" dirty="0"/>
              <a:t>Recurrent</a:t>
            </a:r>
            <a:r>
              <a:rPr lang="zh-CN" altLang="en-US" dirty="0"/>
              <a:t> </a:t>
            </a:r>
            <a:r>
              <a:rPr lang="en-US" altLang="zh-CN" dirty="0"/>
              <a:t>Neural Networks)</a:t>
            </a:r>
            <a:endParaRPr lang="en-CN" dirty="0"/>
          </a:p>
        </p:txBody>
      </p:sp>
      <p:pic>
        <p:nvPicPr>
          <p:cNvPr id="3" name="图片 1">
            <a:extLst>
              <a:ext uri="{FF2B5EF4-FFF2-40B4-BE49-F238E27FC236}">
                <a16:creationId xmlns:a16="http://schemas.microsoft.com/office/drawing/2014/main" id="{E903C64A-BBBF-D3D3-89ED-439B4F8FD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409657"/>
            <a:ext cx="7075435" cy="203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394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DDA6D-1E29-F1F3-74E6-286C4D4E7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8822C-03DF-8054-7071-92111B39E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CN" dirty="0"/>
              <a:t>RNNs</a:t>
            </a:r>
            <a:r>
              <a:rPr lang="zh-CN" altLang="en-US" dirty="0"/>
              <a:t> （</a:t>
            </a:r>
            <a:r>
              <a:rPr lang="en-US" altLang="zh-CN" dirty="0"/>
              <a:t>Recurrent</a:t>
            </a:r>
            <a:r>
              <a:rPr lang="zh-CN" altLang="en-US" dirty="0"/>
              <a:t> </a:t>
            </a:r>
            <a:r>
              <a:rPr lang="en-US" altLang="zh-CN" dirty="0"/>
              <a:t>Neural Networks)</a:t>
            </a:r>
            <a:endParaRPr lang="en-CN" dirty="0"/>
          </a:p>
        </p:txBody>
      </p:sp>
      <p:pic>
        <p:nvPicPr>
          <p:cNvPr id="4" name="图片 4">
            <a:extLst>
              <a:ext uri="{FF2B5EF4-FFF2-40B4-BE49-F238E27FC236}">
                <a16:creationId xmlns:a16="http://schemas.microsoft.com/office/drawing/2014/main" id="{CC9C0D3E-0C67-CBE8-8835-9D57CF9AB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430" y="1655197"/>
            <a:ext cx="5101719" cy="1773803"/>
          </a:xfrm>
          <a:prstGeom prst="rect">
            <a:avLst/>
          </a:prstGeom>
        </p:spPr>
      </p:pic>
      <p:pic>
        <p:nvPicPr>
          <p:cNvPr id="5" name="图片 5">
            <a:extLst>
              <a:ext uri="{FF2B5EF4-FFF2-40B4-BE49-F238E27FC236}">
                <a16:creationId xmlns:a16="http://schemas.microsoft.com/office/drawing/2014/main" id="{E37B2583-6610-4A67-FF51-6FD554A58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275" y="3694917"/>
            <a:ext cx="3281367" cy="885295"/>
          </a:xfrm>
          <a:prstGeom prst="rect">
            <a:avLst/>
          </a:prstGeom>
        </p:spPr>
      </p:pic>
      <p:pic>
        <p:nvPicPr>
          <p:cNvPr id="6" name="图片 6">
            <a:extLst>
              <a:ext uri="{FF2B5EF4-FFF2-40B4-BE49-F238E27FC236}">
                <a16:creationId xmlns:a16="http://schemas.microsoft.com/office/drawing/2014/main" id="{7E507536-8970-AFF8-AD63-342F3FCAA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485" y="4808736"/>
            <a:ext cx="3200000" cy="1352381"/>
          </a:xfrm>
          <a:prstGeom prst="rect">
            <a:avLst/>
          </a:prstGeom>
        </p:spPr>
      </p:pic>
      <p:sp>
        <p:nvSpPr>
          <p:cNvPr id="7" name="矩形 7">
            <a:extLst>
              <a:ext uri="{FF2B5EF4-FFF2-40B4-BE49-F238E27FC236}">
                <a16:creationId xmlns:a16="http://schemas.microsoft.com/office/drawing/2014/main" id="{DF3C392B-838F-45CE-41B7-61CBC7CAEA20}"/>
              </a:ext>
            </a:extLst>
          </p:cNvPr>
          <p:cNvSpPr/>
          <p:nvPr/>
        </p:nvSpPr>
        <p:spPr>
          <a:xfrm>
            <a:off x="1057395" y="934994"/>
            <a:ext cx="68349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http://deeplearning.stanford.edu/wiki/index.php/UFLDL_Tutorial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6A88F2-117F-BB27-8963-FBBC860202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9844" y="1417868"/>
            <a:ext cx="2244523" cy="20710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FB0A89-8F80-4B12-CA83-51C91AF09E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2542" y="3610885"/>
            <a:ext cx="2927485" cy="110846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8D8DFC-C7CF-DA24-0B70-7EB063DAE23E}"/>
              </a:ext>
            </a:extLst>
          </p:cNvPr>
          <p:cNvCxnSpPr>
            <a:cxnSpLocks/>
            <a:stCxn id="12" idx="1"/>
            <a:endCxn id="4" idx="3"/>
          </p:cNvCxnSpPr>
          <p:nvPr/>
        </p:nvCxnSpPr>
        <p:spPr>
          <a:xfrm flipH="1">
            <a:off x="6003149" y="2453398"/>
            <a:ext cx="446695" cy="88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2DCDBFD-1C9C-599B-EAC9-E233CFF0541A}"/>
              </a:ext>
            </a:extLst>
          </p:cNvPr>
          <p:cNvCxnSpPr>
            <a:cxnSpLocks/>
            <a:stCxn id="13" idx="1"/>
            <a:endCxn id="4" idx="2"/>
          </p:cNvCxnSpPr>
          <p:nvPr/>
        </p:nvCxnSpPr>
        <p:spPr>
          <a:xfrm flipH="1" flipV="1">
            <a:off x="3452290" y="3429000"/>
            <a:ext cx="2600252" cy="736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0C7EA2DC-8968-74E5-8B77-040E502FC2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414" y="3694917"/>
            <a:ext cx="1711961" cy="885295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8CA4B60-4881-16B0-F2A3-7F825A30A81B}"/>
              </a:ext>
            </a:extLst>
          </p:cNvPr>
          <p:cNvCxnSpPr>
            <a:cxnSpLocks/>
            <a:stCxn id="20" idx="3"/>
            <a:endCxn id="5" idx="1"/>
          </p:cNvCxnSpPr>
          <p:nvPr/>
        </p:nvCxnSpPr>
        <p:spPr>
          <a:xfrm>
            <a:off x="1913375" y="4137565"/>
            <a:ext cx="428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69F0D36-806F-F0BC-E0A8-88BDD36EB9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7329" y="4978576"/>
            <a:ext cx="2397910" cy="111427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6E5A625-8BF9-20B4-0C42-615FA02D4D3E}"/>
              </a:ext>
            </a:extLst>
          </p:cNvPr>
          <p:cNvCxnSpPr>
            <a:cxnSpLocks/>
            <a:stCxn id="27" idx="1"/>
            <a:endCxn id="6" idx="3"/>
          </p:cNvCxnSpPr>
          <p:nvPr/>
        </p:nvCxnSpPr>
        <p:spPr>
          <a:xfrm flipH="1" flipV="1">
            <a:off x="4204485" y="5484927"/>
            <a:ext cx="2112844" cy="50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6963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729EA-EF92-7645-AA28-CEF3607B9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E3B8D-622F-65E2-7FCB-D53FE9DDD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LSTM(</a:t>
            </a:r>
            <a:r>
              <a:rPr lang="en-US" b="0" dirty="0"/>
              <a:t> Long short-term memory</a:t>
            </a:r>
            <a:r>
              <a:rPr lang="en-US" dirty="0"/>
              <a:t>)</a:t>
            </a:r>
            <a:endParaRPr lang="en-CN" dirty="0"/>
          </a:p>
        </p:txBody>
      </p:sp>
      <p:pic>
        <p:nvPicPr>
          <p:cNvPr id="3" name="图片 6">
            <a:extLst>
              <a:ext uri="{FF2B5EF4-FFF2-40B4-BE49-F238E27FC236}">
                <a16:creationId xmlns:a16="http://schemas.microsoft.com/office/drawing/2014/main" id="{0168572B-52E0-2225-AB69-2B1D66C3C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16385"/>
            <a:ext cx="7707800" cy="32961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B2907E7-40A3-19B5-A63B-855113639A1B}"/>
                  </a:ext>
                </a:extLst>
              </p14:cNvPr>
              <p14:cNvContentPartPr/>
              <p14:nvPr/>
            </p14:nvContentPartPr>
            <p14:xfrm>
              <a:off x="7813611" y="5434083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B2907E7-40A3-19B5-A63B-855113639A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04971" y="542508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49560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FDEB9-3A57-247C-FC59-ACF1D86E9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19DA7-ECA2-5B64-E91B-61386D4CB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/>
              <a:t>LSTM(</a:t>
            </a:r>
            <a:r>
              <a:rPr lang="en-US" b="0" dirty="0"/>
              <a:t> Long short-term memory</a:t>
            </a:r>
            <a:r>
              <a:rPr lang="en-US" dirty="0"/>
              <a:t>)</a:t>
            </a:r>
            <a:endParaRPr lang="en-CN" dirty="0"/>
          </a:p>
        </p:txBody>
      </p:sp>
      <p:pic>
        <p:nvPicPr>
          <p:cNvPr id="8" name="图片 2">
            <a:extLst>
              <a:ext uri="{FF2B5EF4-FFF2-40B4-BE49-F238E27FC236}">
                <a16:creationId xmlns:a16="http://schemas.microsoft.com/office/drawing/2014/main" id="{D905AAA3-ED1D-EEA6-4980-3888CB80A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00" y="1386638"/>
            <a:ext cx="7600000" cy="25428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454589-FA2D-6579-F37C-DC5162A9B101}"/>
              </a:ext>
            </a:extLst>
          </p:cNvPr>
          <p:cNvSpPr txBox="1"/>
          <p:nvPr/>
        </p:nvSpPr>
        <p:spPr>
          <a:xfrm>
            <a:off x="1472119" y="4189379"/>
            <a:ext cx="68223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cell state undergoes tanh processing (yielding a value between tanh : -1 and 1) and is multiplied by the output of the sigmoid gate. Ultimately, we only output the portion we have determined to be the final output.</a:t>
            </a:r>
            <a:endParaRPr lang="en-CN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C5EEA87-BB6E-2415-DFF9-36D28BAE80A8}"/>
              </a:ext>
            </a:extLst>
          </p:cNvPr>
          <p:cNvCxnSpPr>
            <a:cxnSpLocks/>
          </p:cNvCxnSpPr>
          <p:nvPr/>
        </p:nvCxnSpPr>
        <p:spPr>
          <a:xfrm flipH="1">
            <a:off x="6543472" y="1990928"/>
            <a:ext cx="142673" cy="45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DC666B1-8441-41C2-FE77-AC6C1C55AB0C}"/>
              </a:ext>
            </a:extLst>
          </p:cNvPr>
          <p:cNvSpPr txBox="1"/>
          <p:nvPr/>
        </p:nvSpPr>
        <p:spPr>
          <a:xfrm>
            <a:off x="6310009" y="1621596"/>
            <a:ext cx="108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Sigmoid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0A9D5A3-B858-D867-27D9-68BD67B5F54E}"/>
                  </a:ext>
                </a:extLst>
              </p14:cNvPr>
              <p14:cNvContentPartPr/>
              <p14:nvPr/>
            </p14:nvContentPartPr>
            <p14:xfrm>
              <a:off x="6179571" y="2354283"/>
              <a:ext cx="1143360" cy="433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0A9D5A3-B858-D867-27D9-68BD67B5F54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70571" y="2345643"/>
                <a:ext cx="116100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36189DF-C03C-839D-EE55-D66CA40AC6E0}"/>
                  </a:ext>
                </a:extLst>
              </p14:cNvPr>
              <p14:cNvContentPartPr/>
              <p14:nvPr/>
            </p14:nvContentPartPr>
            <p14:xfrm>
              <a:off x="7362531" y="3120723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36189DF-C03C-839D-EE55-D66CA40AC6E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53531" y="311208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7947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55CA2-9F78-C500-6CAD-AC8736098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95935-4C9F-E29F-9CF0-70C1048B6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/>
              <a:t>Division of 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CDA952-BA86-4005-C582-23C3A2A60755}"/>
              </a:ext>
            </a:extLst>
          </p:cNvPr>
          <p:cNvSpPr txBox="1"/>
          <p:nvPr/>
        </p:nvSpPr>
        <p:spPr>
          <a:xfrm>
            <a:off x="466928" y="1087814"/>
            <a:ext cx="8378758" cy="5024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1200" dirty="0"/>
              <a:t>👁️ </a:t>
            </a:r>
            <a:r>
              <a:rPr lang="en-CN" sz="1200" b="1" dirty="0"/>
              <a:t>1. </a:t>
            </a:r>
            <a:r>
              <a:rPr lang="en-US" sz="1200" b="1" dirty="0"/>
              <a:t>Vision (Computer Vision)</a:t>
            </a:r>
          </a:p>
          <a:p>
            <a:r>
              <a:rPr lang="en-US" sz="1100" b="1" dirty="0"/>
              <a:t>AI for visual perception, object recognition, and image and video understanding.</a:t>
            </a:r>
          </a:p>
          <a:p>
            <a:r>
              <a:rPr lang="en-US" sz="1000" b="1" dirty="0"/>
              <a:t>OpenCV</a:t>
            </a:r>
            <a:r>
              <a:rPr lang="en-US" sz="1000" dirty="0"/>
              <a:t> — classic computer vision library for image processing.</a:t>
            </a:r>
            <a:endParaRPr lang="en-US" sz="1200" b="1" dirty="0"/>
          </a:p>
          <a:p>
            <a:r>
              <a:rPr lang="en-CN" sz="1200" b="1" dirty="0"/>
              <a:t>👂 2. </a:t>
            </a:r>
            <a:r>
              <a:rPr lang="en-US" sz="1200" b="1" dirty="0"/>
              <a:t>Audition (Audio &amp; Speech AI)</a:t>
            </a:r>
          </a:p>
          <a:p>
            <a:r>
              <a:rPr lang="en-US" sz="1100" b="1" dirty="0"/>
              <a:t>AI that understands, generates, and processes sound, speech, and music.</a:t>
            </a:r>
          </a:p>
          <a:p>
            <a:r>
              <a:rPr lang="en-US" sz="1000" dirty="0"/>
              <a:t>Whisper (OpenAI) — automatic speech recognition (ASR). </a:t>
            </a:r>
            <a:endParaRPr lang="en-US" sz="1200" b="1" dirty="0"/>
          </a:p>
          <a:p>
            <a:r>
              <a:rPr lang="en-CN" sz="1200" b="1" dirty="0"/>
              <a:t>👃 3. </a:t>
            </a:r>
            <a:r>
              <a:rPr lang="en-US" sz="1200" b="1" dirty="0"/>
              <a:t>Olfaction (AI for Smell)</a:t>
            </a:r>
          </a:p>
          <a:p>
            <a:r>
              <a:rPr lang="en-US" sz="1100" b="1" dirty="0"/>
              <a:t>AI that models chemical sensing, odor recognition, and olfactory perception — an emerging but rapidly growing field.</a:t>
            </a:r>
          </a:p>
          <a:p>
            <a:r>
              <a:rPr lang="en-US" sz="1000" dirty="0"/>
              <a:t>Google Brain’s “AI Olfaction Model” — trained on molecular structures to predict odor profiles. </a:t>
            </a:r>
          </a:p>
          <a:p>
            <a:r>
              <a:rPr lang="en-CN" sz="1200" dirty="0"/>
              <a:t>🖐️ </a:t>
            </a:r>
            <a:r>
              <a:rPr lang="en-CN" sz="1200" b="1" dirty="0"/>
              <a:t>4. </a:t>
            </a:r>
            <a:r>
              <a:rPr lang="en-US" sz="1200" b="1" dirty="0"/>
              <a:t>Tactile AI (Touch &amp; Physical Interaction)</a:t>
            </a:r>
          </a:p>
          <a:p>
            <a:r>
              <a:rPr lang="en-US" sz="1100" b="1" dirty="0"/>
              <a:t>AI that senses pressure, texture, temperature, and shape through touch — essential for robotics, prosthetics, and industrial automation.</a:t>
            </a:r>
          </a:p>
          <a:p>
            <a:r>
              <a:rPr lang="en-US" sz="1000" dirty="0" err="1"/>
              <a:t>GelSight</a:t>
            </a:r>
            <a:r>
              <a:rPr lang="en-US" sz="1000" dirty="0"/>
              <a:t> (MIT): optical tactile sensors that map surface texture at micron resolution</a:t>
            </a:r>
            <a:r>
              <a:rPr lang="en-US" sz="1200" dirty="0"/>
              <a:t>.</a:t>
            </a:r>
            <a:endParaRPr lang="en-US" sz="1200" b="1" dirty="0"/>
          </a:p>
          <a:p>
            <a:r>
              <a:rPr lang="en-CN" sz="1200" dirty="0"/>
              <a:t>👅 </a:t>
            </a:r>
            <a:r>
              <a:rPr lang="en-CN" sz="1200" b="1" dirty="0"/>
              <a:t>5. </a:t>
            </a:r>
            <a:r>
              <a:rPr lang="en-US" sz="1200" b="1" dirty="0"/>
              <a:t>Gustatory AI (Taste)</a:t>
            </a:r>
          </a:p>
          <a:p>
            <a:r>
              <a:rPr lang="en-US" sz="1100" b="1" dirty="0"/>
              <a:t>AI systems designed to simulate or evaluate taste perception through chemical or sensor data.</a:t>
            </a:r>
          </a:p>
          <a:p>
            <a:r>
              <a:rPr lang="en-US" sz="1100" dirty="0"/>
              <a:t>Electronic Tongues (e-tongues) — sensor arrays that detect chemical compositions in food, water, or drugs.</a:t>
            </a:r>
          </a:p>
          <a:p>
            <a:r>
              <a:rPr lang="en-CN" sz="1200" dirty="0"/>
              <a:t>🧭 </a:t>
            </a:r>
            <a:r>
              <a:rPr lang="en-CN" sz="1200" b="1" dirty="0"/>
              <a:t>6. </a:t>
            </a:r>
            <a:r>
              <a:rPr lang="en-US" sz="1200" b="1" dirty="0"/>
              <a:t>Proprioceptive AI (Body Awareness)</a:t>
            </a:r>
          </a:p>
          <a:p>
            <a:r>
              <a:rPr lang="en-US" sz="1200" b="1" dirty="0"/>
              <a:t>AI that senses position, movement, and force — crucial for humanoid and autonomous robotics.</a:t>
            </a:r>
          </a:p>
          <a:p>
            <a:r>
              <a:rPr lang="en-US" sz="1050" b="1" dirty="0"/>
              <a:t>DeepMind’s Control Suite / Isaac Gym (NVIDIA)</a:t>
            </a:r>
            <a:r>
              <a:rPr lang="en-US" sz="1050" dirty="0"/>
              <a:t> — physics simulators for proprioceptive training.</a:t>
            </a:r>
          </a:p>
          <a:p>
            <a:r>
              <a:rPr lang="en-CN" sz="1200" dirty="0"/>
              <a:t>🧩 </a:t>
            </a:r>
            <a:r>
              <a:rPr lang="en-CN" sz="1200" b="1" dirty="0"/>
              <a:t>7. </a:t>
            </a:r>
            <a:r>
              <a:rPr lang="en-US" sz="1200" b="1" dirty="0"/>
              <a:t>Toward Multisensory or Embodied AI</a:t>
            </a:r>
          </a:p>
          <a:p>
            <a:r>
              <a:rPr lang="en-US" sz="1100" b="1" dirty="0"/>
              <a:t>Future systems combine Vision + Audition + Touch + Smell + Taste + Motion, enabling human-like sensory integration.</a:t>
            </a:r>
          </a:p>
          <a:p>
            <a:r>
              <a:rPr lang="en-US" sz="1100" b="1" dirty="0"/>
              <a:t>DeepMind’s Gato</a:t>
            </a:r>
            <a:r>
              <a:rPr lang="en-US" sz="1100" dirty="0"/>
              <a:t> — a multimodal, multi-task agent (early embodied intelligence).</a:t>
            </a:r>
            <a:endParaRPr lang="en-US" sz="1100" b="1" dirty="0"/>
          </a:p>
          <a:p>
            <a:r>
              <a:rPr lang="en-CN" sz="1200" dirty="0"/>
              <a:t>🔮 </a:t>
            </a:r>
            <a:r>
              <a:rPr lang="en-CN" sz="1200" b="1" dirty="0"/>
              <a:t>8. </a:t>
            </a:r>
            <a:r>
              <a:rPr lang="en-US" sz="1200" b="1" dirty="0"/>
              <a:t>The Future: “Six-Sense AI”</a:t>
            </a:r>
          </a:p>
          <a:p>
            <a:r>
              <a:rPr lang="en-US" sz="1100" dirty="0"/>
              <a:t>The frontier is </a:t>
            </a:r>
            <a:r>
              <a:rPr lang="en-US" sz="1100" b="1" dirty="0"/>
              <a:t>embodied cognition</a:t>
            </a:r>
            <a:r>
              <a:rPr lang="en-US" sz="1100" dirty="0"/>
              <a:t>, where AI: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100" dirty="0"/>
              <a:t>Understands through </a:t>
            </a:r>
            <a:r>
              <a:rPr lang="en-US" sz="1100" b="1" dirty="0"/>
              <a:t>interaction</a:t>
            </a:r>
            <a:r>
              <a:rPr lang="en-US" sz="1100" dirty="0"/>
              <a:t>, not just data.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100" dirty="0"/>
              <a:t>Feels and manipulates the world like humans.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100" dirty="0"/>
              <a:t>Learns continuously via sensory feedback loops.</a:t>
            </a:r>
          </a:p>
          <a:p>
            <a:r>
              <a:rPr lang="en-US" sz="1100" dirty="0"/>
              <a:t>Think:</a:t>
            </a:r>
          </a:p>
          <a:p>
            <a:r>
              <a:rPr lang="en-US" sz="1100" dirty="0"/>
              <a:t>“AI that doesn’t just see or hear — but touches, tastes, smells, and moves through the world.”</a:t>
            </a:r>
          </a:p>
        </p:txBody>
      </p:sp>
    </p:spTree>
    <p:extLst>
      <p:ext uri="{BB962C8B-B14F-4D97-AF65-F5344CB8AC3E}">
        <p14:creationId xmlns:p14="http://schemas.microsoft.com/office/powerpoint/2010/main" val="19646530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6C67B-B9C5-6FD1-6D53-37778EB37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110FE-2B90-6AC2-5014-1DC9DD0AD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/>
              <a:t>Transfer Learning &amp; Data Augmentation</a:t>
            </a:r>
          </a:p>
        </p:txBody>
      </p:sp>
      <p:pic>
        <p:nvPicPr>
          <p:cNvPr id="4" name="object 10">
            <a:extLst>
              <a:ext uri="{FF2B5EF4-FFF2-40B4-BE49-F238E27FC236}">
                <a16:creationId xmlns:a16="http://schemas.microsoft.com/office/drawing/2014/main" id="{0F945D21-DF93-68F2-9C4D-0B837FA627A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3054" y="1637037"/>
            <a:ext cx="7797338" cy="376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2987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5C51D-1379-7DB0-3408-2989E6761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79F10-BF7C-5252-29A7-D5544C24E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/>
              <a:t>Transfer Learning &amp; Data Augmentation</a:t>
            </a:r>
          </a:p>
        </p:txBody>
      </p:sp>
      <p:pic>
        <p:nvPicPr>
          <p:cNvPr id="3" name="object 9">
            <a:extLst>
              <a:ext uri="{FF2B5EF4-FFF2-40B4-BE49-F238E27FC236}">
                <a16:creationId xmlns:a16="http://schemas.microsoft.com/office/drawing/2014/main" id="{E7F0D42B-D43E-4B24-F03B-5CBC30FC17A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3342" y="1573709"/>
            <a:ext cx="8757315" cy="414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039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0EC76-D42E-F836-83C2-F6554DE96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5D5B9-AA5C-B151-B55C-F904461D4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/>
              <a:t>Hardware: GPUs &amp; TPUs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5EA3DB-E4A8-3885-B245-B7837D7A11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58336"/>
            <a:ext cx="7886700" cy="332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714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4007F-34AA-C190-892A-DDB5F98FE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A14E5-503F-92C4-C6D5-1E12B3A71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/>
              <a:t>Hardware: GPUs &amp; TPUs</a:t>
            </a:r>
          </a:p>
        </p:txBody>
      </p:sp>
      <p:pic>
        <p:nvPicPr>
          <p:cNvPr id="6" name="object 2">
            <a:extLst>
              <a:ext uri="{FF2B5EF4-FFF2-40B4-BE49-F238E27FC236}">
                <a16:creationId xmlns:a16="http://schemas.microsoft.com/office/drawing/2014/main" id="{6E7AA644-E5B6-C080-7B00-C891EF27F3A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620048"/>
            <a:ext cx="8936737" cy="281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4046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Practical Demo: OCR</a:t>
            </a:r>
            <a:r>
              <a:rPr lang="en-US" dirty="0"/>
              <a:t>, Prediction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Optical Character Recognition – Chinese ID Information Recognition (for educational purposes).</a:t>
            </a:r>
            <a:endParaRPr lang="en-US" dirty="0"/>
          </a:p>
          <a:p>
            <a:r>
              <a:rPr lang="en-US" dirty="0"/>
              <a:t>Example1:Exercies1: Shanghai Real Estate Price Prediction</a:t>
            </a:r>
          </a:p>
          <a:p>
            <a:r>
              <a:rPr lang="en-US" dirty="0"/>
              <a:t>Example2: Exercies2: Lottery result prediction</a:t>
            </a:r>
          </a:p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41302-E32E-5366-2C6D-157560089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A8EB3-D8D3-0D7F-04C6-1135CC957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6734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Day3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6215067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Large Language Models (LLMs)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 err="1"/>
              <a:t>LLaMA</a:t>
            </a:r>
            <a:r>
              <a:rPr dirty="0"/>
              <a:t>, GPT, DeepSeek, BLOOM, Transformers</a:t>
            </a:r>
          </a:p>
          <a:p>
            <a:r>
              <a:rPr dirty="0"/>
              <a:t>Tokenization, Embeddings, Fine-tuning with Hugging Face</a:t>
            </a:r>
          </a:p>
          <a:p>
            <a:r>
              <a:rPr dirty="0"/>
              <a:t>Applications: Chatbots, Summarization, Q&amp;A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F024B-E5A9-1953-CD8B-940A78059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B4482-0E96-7D44-AA96-B9F4A64F4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Large Language Models (LLMs)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8C670C-6E03-8B33-4372-21149DE73C71}"/>
              </a:ext>
            </a:extLst>
          </p:cNvPr>
          <p:cNvSpPr txBox="1"/>
          <p:nvPr/>
        </p:nvSpPr>
        <p:spPr>
          <a:xfrm>
            <a:off x="687422" y="1531885"/>
            <a:ext cx="72827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Transformer architecture was introduced in the 2017 paper titled "</a:t>
            </a:r>
            <a:r>
              <a:rPr lang="en-US" dirty="0">
                <a:solidFill>
                  <a:srgbClr val="FF0000"/>
                </a:solidFill>
              </a:rPr>
              <a:t>Attention Is All You Need." which is the foundation theory of NLP(Natural Language Processing).</a:t>
            </a:r>
            <a:r>
              <a:rPr lang="en-US" dirty="0"/>
              <a:t>The paper was authored by eight Google researchers: </a:t>
            </a:r>
          </a:p>
          <a:p>
            <a:endParaRPr lang="en-US" dirty="0"/>
          </a:p>
          <a:p>
            <a:r>
              <a:rPr lang="en-US" dirty="0"/>
              <a:t>Ashish Vaswani </a:t>
            </a:r>
          </a:p>
          <a:p>
            <a:r>
              <a:rPr lang="en-US" dirty="0"/>
              <a:t>Noam </a:t>
            </a:r>
            <a:r>
              <a:rPr lang="en-US" dirty="0" err="1"/>
              <a:t>Shazeer</a:t>
            </a:r>
            <a:r>
              <a:rPr lang="en-US" dirty="0"/>
              <a:t> </a:t>
            </a:r>
          </a:p>
          <a:p>
            <a:r>
              <a:rPr lang="en-US" dirty="0"/>
              <a:t>Niki Parmar </a:t>
            </a:r>
          </a:p>
          <a:p>
            <a:r>
              <a:rPr lang="en-US" dirty="0"/>
              <a:t>Jakob </a:t>
            </a:r>
            <a:r>
              <a:rPr lang="en-US" dirty="0" err="1"/>
              <a:t>Uszkoreit</a:t>
            </a:r>
            <a:r>
              <a:rPr lang="en-US" dirty="0"/>
              <a:t> </a:t>
            </a:r>
          </a:p>
          <a:p>
            <a:r>
              <a:rPr lang="en-US" dirty="0"/>
              <a:t>Llion Jones </a:t>
            </a:r>
          </a:p>
          <a:p>
            <a:r>
              <a:rPr lang="en-US" dirty="0"/>
              <a:t>Aidan N. Gomez </a:t>
            </a:r>
          </a:p>
          <a:p>
            <a:r>
              <a:rPr lang="en-US" dirty="0"/>
              <a:t>Łukasz Kaiser </a:t>
            </a:r>
          </a:p>
          <a:p>
            <a:r>
              <a:rPr lang="en-US" dirty="0"/>
              <a:t>Illia </a:t>
            </a:r>
            <a:r>
              <a:rPr lang="en-US" dirty="0" err="1"/>
              <a:t>Polosukhin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2715788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18365-8BB6-8E10-3DEB-D4F03729D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1F631-96D1-2ABA-1956-D745C27F0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 err="1"/>
              <a:t>LLaMA</a:t>
            </a:r>
            <a:r>
              <a:rPr lang="en-US" dirty="0"/>
              <a:t>, GPT, DeepSeek, BLOOM, Transformers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F9B2A3-AA2A-4A6F-BD8E-E3C8A6B09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5881"/>
            <a:ext cx="7886700" cy="4601082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/>
              <a:t>A </a:t>
            </a:r>
            <a:r>
              <a:rPr lang="en-US" sz="1600" b="1" dirty="0"/>
              <a:t>Transformer model</a:t>
            </a:r>
            <a:r>
              <a:rPr lang="en-US" sz="1600" dirty="0"/>
              <a:t> is the foundational architecture behind modern Large Language Models (LLMs) like GPT, BERT, and Claude. It was introduced by Google in the 2017 paper </a:t>
            </a:r>
            <a:r>
              <a:rPr lang="en-US" sz="1600" b="1" dirty="0"/>
              <a:t>“Attention Is All You Need.”</a:t>
            </a:r>
          </a:p>
          <a:p>
            <a:r>
              <a:rPr lang="en-US" sz="1600" dirty="0"/>
              <a:t>The </a:t>
            </a:r>
            <a:r>
              <a:rPr lang="en-US" sz="1600" b="1" dirty="0"/>
              <a:t>Transformer</a:t>
            </a:r>
            <a:r>
              <a:rPr lang="en-US" sz="1600" dirty="0"/>
              <a:t> replaces older sequential models (like RNNs or LSTMs) with a </a:t>
            </a:r>
            <a:r>
              <a:rPr lang="en-US" sz="1600" b="1" dirty="0"/>
              <a:t>parallelizable attention mechanism</a:t>
            </a:r>
            <a:r>
              <a:rPr lang="en-US" sz="1600" dirty="0"/>
              <a:t> — allowing the model to focus on the most relevant parts of an input sequence.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⚙️ Key Components</a:t>
            </a:r>
          </a:p>
          <a:p>
            <a:pPr marL="0" indent="0">
              <a:buNone/>
            </a:pPr>
            <a:r>
              <a:rPr lang="en-US" sz="1600" b="1" dirty="0"/>
              <a:t>1. Encoder–Decoder Structure</a:t>
            </a:r>
          </a:p>
          <a:p>
            <a:pPr marL="0" indent="0">
              <a:buNone/>
            </a:pPr>
            <a:r>
              <a:rPr lang="en-US" sz="1600" b="1" dirty="0"/>
              <a:t>Encoder:</a:t>
            </a:r>
            <a:r>
              <a:rPr lang="en-US" sz="1600" dirty="0"/>
              <a:t> Reads and represents the input text (e.g., a sentence).</a:t>
            </a:r>
          </a:p>
          <a:p>
            <a:pPr marL="0" indent="0">
              <a:buNone/>
            </a:pPr>
            <a:r>
              <a:rPr lang="en-US" sz="1600" b="1" dirty="0"/>
              <a:t>Decoder:</a:t>
            </a:r>
            <a:r>
              <a:rPr lang="en-US" sz="1600" dirty="0"/>
              <a:t> Generates the output (e.g., translated text, response, or prediction).</a:t>
            </a:r>
            <a:br>
              <a:rPr lang="en-US" sz="1600" dirty="0"/>
            </a:br>
            <a:r>
              <a:rPr lang="en-US" sz="1600" b="1" dirty="0"/>
              <a:t>2. Attention Mechanism</a:t>
            </a:r>
          </a:p>
          <a:p>
            <a:pPr marL="0" indent="0">
              <a:buNone/>
            </a:pPr>
            <a:r>
              <a:rPr lang="en-US" sz="1600" dirty="0"/>
              <a:t>The heart of the Transformer is </a:t>
            </a:r>
            <a:r>
              <a:rPr lang="en-US" sz="1600" b="1" dirty="0"/>
              <a:t>self-attention</a:t>
            </a:r>
            <a:r>
              <a:rPr lang="en-US" sz="1600" dirty="0"/>
              <a:t>, which computes how much each word should attend to others in a sentence.</a:t>
            </a:r>
          </a:p>
          <a:p>
            <a:pPr marL="0" indent="0">
              <a:buNone/>
            </a:pPr>
            <a:r>
              <a:rPr lang="en-US" sz="1600" b="1" dirty="0"/>
              <a:t>3. Positional Encoding</a:t>
            </a:r>
          </a:p>
          <a:p>
            <a:pPr marL="0" indent="0">
              <a:buNone/>
            </a:pPr>
            <a:r>
              <a:rPr lang="en-US" sz="1600" dirty="0"/>
              <a:t>Because Transformers process sequences in parallel (not step-by-step), positional encodings are added to give the model information about the order of words.</a:t>
            </a:r>
          </a:p>
          <a:p>
            <a:r>
              <a:rPr lang="en-US" sz="1600" b="1" dirty="0"/>
              <a:t>4. Feedforward Layers</a:t>
            </a:r>
          </a:p>
          <a:p>
            <a:pPr marL="0" indent="0">
              <a:buNone/>
            </a:pPr>
            <a:r>
              <a:rPr lang="en-US" sz="1600" dirty="0"/>
              <a:t>After attention, each token representation passes through a small neural network that refines its meaning.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endParaRPr lang="en-US" sz="1600" dirty="0"/>
          </a:p>
          <a:p>
            <a:endParaRPr lang="en-CN" sz="1600" dirty="0"/>
          </a:p>
        </p:txBody>
      </p:sp>
    </p:spTree>
    <p:extLst>
      <p:ext uri="{BB962C8B-B14F-4D97-AF65-F5344CB8AC3E}">
        <p14:creationId xmlns:p14="http://schemas.microsoft.com/office/powerpoint/2010/main" val="38404171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D12E4-F46B-902F-2D9C-DB6D796A2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41C26-08E5-C881-995B-0B783B311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 err="1"/>
              <a:t>LLaMA</a:t>
            </a:r>
            <a:r>
              <a:rPr lang="en-US" dirty="0"/>
              <a:t>, GPT, DeepSeek, BLOOM, Transformers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137B94-9B1C-347B-6B4D-88EDE086E72C}"/>
              </a:ext>
            </a:extLst>
          </p:cNvPr>
          <p:cNvSpPr txBox="1"/>
          <p:nvPr/>
        </p:nvSpPr>
        <p:spPr>
          <a:xfrm>
            <a:off x="628650" y="1256888"/>
            <a:ext cx="81846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CN" b="1" dirty="0"/>
              <a:t>🧩 </a:t>
            </a:r>
            <a:r>
              <a:rPr lang="en-US" b="1" dirty="0"/>
              <a:t>Simplified Architecture Flow</a:t>
            </a:r>
          </a:p>
          <a:p>
            <a:pPr>
              <a:buNone/>
            </a:pPr>
            <a:r>
              <a:rPr lang="en-US" b="1" dirty="0"/>
              <a:t>Input text → Embedding → Self-Attention → Feedforward → Output (contextual meaning)</a:t>
            </a:r>
          </a:p>
          <a:p>
            <a:pPr>
              <a:buNone/>
            </a:pPr>
            <a:endParaRPr lang="en-US" b="1" dirty="0"/>
          </a:p>
          <a:p>
            <a:r>
              <a:rPr lang="en-US" b="1" dirty="0"/>
              <a:t>⚡ Advantages</a:t>
            </a:r>
          </a:p>
          <a:p>
            <a:r>
              <a:rPr lang="en-US" dirty="0"/>
              <a:t>Highly parallelizable (fast training)</a:t>
            </a:r>
          </a:p>
          <a:p>
            <a:r>
              <a:rPr lang="en-US" dirty="0"/>
              <a:t>Handles long-range dependencies well</a:t>
            </a:r>
          </a:p>
          <a:p>
            <a:r>
              <a:rPr lang="en-US" dirty="0"/>
              <a:t>Scales effectively to billions of parameters</a:t>
            </a:r>
          </a:p>
          <a:p>
            <a:pPr>
              <a:buNone/>
            </a:pP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B997BCF-1FB2-3924-5F3B-DBD7B1DF4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582825"/>
              </p:ext>
            </p:extLst>
          </p:nvPr>
        </p:nvGraphicFramePr>
        <p:xfrm>
          <a:off x="777605" y="3686549"/>
          <a:ext cx="7886700" cy="2103120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17719279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1371530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558457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70C0"/>
                          </a:solidFill>
                        </a:rPr>
                        <a:t>Model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70C0"/>
                          </a:solidFill>
                        </a:rPr>
                        <a:t>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217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BERT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Encoder-only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Great for understanding &amp; classification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7855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GPT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Decoder-only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Great for text generation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4094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T5 / FLAN-T5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Encoder–Decoder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Great for translation, summarization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7339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PaLM / LLaMA / Claude / Gemini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Decoder-based LLMs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Advanced text reasoning &amp; generation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06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2880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1DA68-942C-2BB2-417F-6CEA99CB4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AE5EB-0D30-BCD5-F248-888107E2C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/>
              <a:t>Categories: ML, DL, NLP, RL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14F6E28-AC7B-8B3E-5F0D-E796DB93B59D}"/>
              </a:ext>
            </a:extLst>
          </p:cNvPr>
          <p:cNvGraphicFramePr>
            <a:graphicFrameLocks noGrp="1"/>
          </p:cNvGraphicFramePr>
          <p:nvPr/>
        </p:nvGraphicFramePr>
        <p:xfrm>
          <a:off x="752199" y="1343818"/>
          <a:ext cx="7763151" cy="45148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3943">
                  <a:extLst>
                    <a:ext uri="{9D8B030D-6E8A-4147-A177-3AD203B41FA5}">
                      <a16:colId xmlns:a16="http://schemas.microsoft.com/office/drawing/2014/main" val="2265222074"/>
                    </a:ext>
                  </a:extLst>
                </a:gridCol>
                <a:gridCol w="1830084">
                  <a:extLst>
                    <a:ext uri="{9D8B030D-6E8A-4147-A177-3AD203B41FA5}">
                      <a16:colId xmlns:a16="http://schemas.microsoft.com/office/drawing/2014/main" val="2656058687"/>
                    </a:ext>
                  </a:extLst>
                </a:gridCol>
                <a:gridCol w="4089124">
                  <a:extLst>
                    <a:ext uri="{9D8B030D-6E8A-4147-A177-3AD203B41FA5}">
                      <a16:colId xmlns:a16="http://schemas.microsoft.com/office/drawing/2014/main" val="2114496970"/>
                    </a:ext>
                  </a:extLst>
                </a:gridCol>
              </a:tblGrid>
              <a:tr h="143704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Tool Type</a:t>
                      </a:r>
                      <a:endParaRPr lang="en-US" sz="1000" b="1" i="0" u="none" strike="noStrike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52" marR="2452" marT="2452" marB="0"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Primary Tool / SDK/Platform/Community</a:t>
                      </a:r>
                      <a:endParaRPr lang="en-US" sz="1000" b="1" i="0" u="none" strike="noStrike" dirty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52" marR="2452" marT="2452" marB="0"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Key Features &amp; Use Cases</a:t>
                      </a:r>
                      <a:endParaRPr lang="en-US" sz="1000" b="1" i="0" u="none" strike="noStrike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52" marR="2452" marT="2452" marB="0"/>
                </a:tc>
                <a:extLst>
                  <a:ext uri="{0D108BD9-81ED-4DB2-BD59-A6C34878D82A}">
                    <a16:rowId xmlns:a16="http://schemas.microsoft.com/office/drawing/2014/main" val="3666810445"/>
                  </a:ext>
                </a:extLst>
              </a:tr>
              <a:tr h="802879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Foundational Library</a:t>
                      </a:r>
                      <a:endParaRPr lang="en-US" sz="1000" b="1" i="0" u="none" strike="noStrike" dirty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52" marR="2452" marT="2452" marB="0"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Scikit-learn (Highly Recommended)</a:t>
                      </a:r>
                      <a:endParaRPr lang="en-US" sz="1000" b="1" i="0" u="none" strike="noStrike" dirty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52" marR="2452" marT="2452" marB="0"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The most popular Python library for traditional ML. Covers classification, regression, clustering, and dimensionality reduction. Simple, consistent API.</a:t>
                      </a:r>
                      <a:endParaRPr lang="en-US" sz="1000" b="0" i="0" u="none" strike="noStrike" dirty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52" marR="2452" marT="2452" marB="0"/>
                </a:tc>
                <a:extLst>
                  <a:ext uri="{0D108BD9-81ED-4DB2-BD59-A6C34878D82A}">
                    <a16:rowId xmlns:a16="http://schemas.microsoft.com/office/drawing/2014/main" val="3850879258"/>
                  </a:ext>
                </a:extLst>
              </a:tr>
              <a:tr h="520375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Data/Numeric</a:t>
                      </a:r>
                      <a:endParaRPr lang="en-US" sz="1000" b="1" i="0" u="none" strike="noStrike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52" marR="2452" marT="2452" marB="0"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Pandas</a:t>
                      </a:r>
                      <a:endParaRPr lang="en-US" sz="1000" b="1" i="0" u="none" strike="noStrike" dirty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52" marR="2452" marT="2452" marB="0"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Essential for data manipulation and analysis. Provides DataFrames for structured data handling.</a:t>
                      </a:r>
                      <a:endParaRPr lang="en-US" sz="1000" b="0" i="0" u="none" strike="noStrike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52" marR="2452" marT="2452" marB="0"/>
                </a:tc>
                <a:extLst>
                  <a:ext uri="{0D108BD9-81ED-4DB2-BD59-A6C34878D82A}">
                    <a16:rowId xmlns:a16="http://schemas.microsoft.com/office/drawing/2014/main" val="3254064233"/>
                  </a:ext>
                </a:extLst>
              </a:tr>
              <a:tr h="426207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CN" sz="1000" b="0" i="0" u="none" strike="noStrike" dirty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</a:rPr>
                        <a:t>Python ML Liberary</a:t>
                      </a:r>
                    </a:p>
                  </a:txBody>
                  <a:tcPr marL="2452" marR="2452" marT="2452" marB="0"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NumPy</a:t>
                      </a:r>
                      <a:endParaRPr lang="en-US" sz="1000" b="1" i="0" u="none" strike="noStrike" dirty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52" marR="2452" marT="2452" marB="0"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Fundamental library for scientific computing, especially for arrays and linear algebra operations.</a:t>
                      </a:r>
                      <a:endParaRPr lang="en-US" sz="1000" b="0" i="0" u="none" strike="noStrike" dirty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52" marR="2452" marT="2452" marB="0"/>
                </a:tc>
                <a:extLst>
                  <a:ext uri="{0D108BD9-81ED-4DB2-BD59-A6C34878D82A}">
                    <a16:rowId xmlns:a16="http://schemas.microsoft.com/office/drawing/2014/main" val="2032563333"/>
                  </a:ext>
                </a:extLst>
              </a:tr>
              <a:tr h="897047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900" u="none" strike="noStrike">
                          <a:effectLst/>
                        </a:rPr>
                        <a:t>Model Deployment</a:t>
                      </a:r>
                      <a:endParaRPr lang="en-US" sz="900" b="1" i="0" u="none" strike="noStrike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52" marR="2452" marT="2452" marB="0"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900" u="none" strike="noStrike" dirty="0">
                          <a:effectLst/>
                        </a:rPr>
                        <a:t>ONNX (Open Neural Network Exchange)</a:t>
                      </a:r>
                      <a:endParaRPr lang="en-US" sz="900" b="1" i="0" u="none" strike="noStrike" dirty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52" marR="2452" marT="2452" marB="0"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An open standard format to represent ML models. Allows models trained in one framework (e.g., </a:t>
                      </a:r>
                      <a:r>
                        <a:rPr lang="en-US" sz="1000" u="none" strike="noStrike" dirty="0" err="1">
                          <a:effectLst/>
                        </a:rPr>
                        <a:t>PyTorch</a:t>
                      </a:r>
                      <a:r>
                        <a:rPr lang="en-US" sz="1000" u="none" strike="noStrike" dirty="0">
                          <a:effectLst/>
                        </a:rPr>
                        <a:t>) to be deployed using another (e.g., TensorFlow Serving).</a:t>
                      </a:r>
                      <a:endParaRPr lang="en-US" sz="1000" b="0" i="0" u="none" strike="noStrike" dirty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52" marR="2452" marT="2452" marB="0"/>
                </a:tc>
                <a:extLst>
                  <a:ext uri="{0D108BD9-81ED-4DB2-BD59-A6C34878D82A}">
                    <a16:rowId xmlns:a16="http://schemas.microsoft.com/office/drawing/2014/main" val="1046619292"/>
                  </a:ext>
                </a:extLst>
              </a:tr>
              <a:tr h="661627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900" dirty="0"/>
                        <a:t>Kaggle API/CLI Tool(Pre-trained Models) Community</a:t>
                      </a:r>
                      <a:endParaRPr lang="en-US" sz="900" b="1" i="0" u="none" strike="noStrike" dirty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52" marR="2452" marT="2452" marB="0"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kaggle</a:t>
                      </a:r>
                      <a:endParaRPr lang="en-US" sz="600" b="1" i="0" u="none" strike="noStrike" dirty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52" marR="2452" marT="2452" marB="0"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000" dirty="0"/>
                        <a:t>Kaggle is an online community and platform for data scientists and machine learning engineers.</a:t>
                      </a:r>
                      <a:endParaRPr lang="en-US" sz="1000" b="0" i="0" u="none" strike="noStrike" dirty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52" marR="2452" marT="2452" marB="0"/>
                </a:tc>
                <a:extLst>
                  <a:ext uri="{0D108BD9-81ED-4DB2-BD59-A6C34878D82A}">
                    <a16:rowId xmlns:a16="http://schemas.microsoft.com/office/drawing/2014/main" val="2979522584"/>
                  </a:ext>
                </a:extLst>
              </a:tr>
              <a:tr h="426207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Cloud Platforms</a:t>
                      </a:r>
                      <a:endParaRPr lang="en-US" sz="1000" b="1" i="0" u="none" strike="noStrike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52" marR="2452" marT="2452" marB="0"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Amazon SageMaker</a:t>
                      </a:r>
                      <a:endParaRPr lang="en-US" sz="1000" b="1" i="0" u="none" strike="noStrike" dirty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52" marR="2452" marT="2452" marB="0"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Fully managed service for building, training, and deploying ML models at scale.</a:t>
                      </a:r>
                      <a:endParaRPr lang="en-US" sz="1000" b="0" i="0" u="none" strike="noStrike" dirty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52" marR="2452" marT="2452" marB="0"/>
                </a:tc>
                <a:extLst>
                  <a:ext uri="{0D108BD9-81ED-4DB2-BD59-A6C34878D82A}">
                    <a16:rowId xmlns:a16="http://schemas.microsoft.com/office/drawing/2014/main" val="971579979"/>
                  </a:ext>
                </a:extLst>
              </a:tr>
              <a:tr h="473291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endParaRPr lang="en-CN" sz="1000" b="0" i="0" u="none" strike="noStrike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52" marR="2452" marT="2452" marB="0"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Google Vertex AI</a:t>
                      </a:r>
                      <a:endParaRPr lang="en-US" sz="1000" b="1" i="0" u="none" strike="noStrike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52" marR="2452" marT="2452" marB="0"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Unified platform for the entire ML workflow, from data to deployment (includes </a:t>
                      </a:r>
                      <a:r>
                        <a:rPr lang="en-US" sz="1000" u="none" strike="noStrike" dirty="0" err="1">
                          <a:effectLst/>
                        </a:rPr>
                        <a:t>AutoML</a:t>
                      </a:r>
                      <a:r>
                        <a:rPr lang="en-US" sz="1000" u="none" strike="noStrike" dirty="0">
                          <a:effectLst/>
                        </a:rPr>
                        <a:t>).</a:t>
                      </a:r>
                      <a:endParaRPr lang="en-US" sz="1000" b="0" i="0" u="none" strike="noStrike" dirty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52" marR="2452" marT="2452" marB="0"/>
                </a:tc>
                <a:extLst>
                  <a:ext uri="{0D108BD9-81ED-4DB2-BD59-A6C34878D82A}">
                    <a16:rowId xmlns:a16="http://schemas.microsoft.com/office/drawing/2014/main" val="3371015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33556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E4CAF-FB56-79CC-FB64-EA19B4C5E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511FF-1190-E400-54C5-E3F3C9E18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 err="1"/>
              <a:t>LLaMA</a:t>
            </a:r>
            <a:r>
              <a:rPr lang="en-US" dirty="0"/>
              <a:t>, GPT, DeepSeek, BLOOM, Transformers</a:t>
            </a:r>
          </a:p>
        </p:txBody>
      </p:sp>
      <p:pic>
        <p:nvPicPr>
          <p:cNvPr id="6" name="Picture 5" descr="A diagram of a transformer&#10;&#10;AI-generated content may be incorrect.">
            <a:extLst>
              <a:ext uri="{FF2B5EF4-FFF2-40B4-BE49-F238E27FC236}">
                <a16:creationId xmlns:a16="http://schemas.microsoft.com/office/drawing/2014/main" id="{A0DA3CCD-14FB-F282-AEF3-DA7DDB8FF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714" y="1535349"/>
            <a:ext cx="6089515" cy="405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2637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91F02-C6EB-8296-B032-334CFE49F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5E9F1-F117-9330-E013-12C2877E3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LLaMA</a:t>
            </a:r>
            <a:r>
              <a:rPr lang="en-US" dirty="0"/>
              <a:t>, GPT, DeepSeek, BLOOM,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D0B7A-9EA5-E506-0EE1-C27B2C718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1. GPT (Generative Pre-trained Transformer)</a:t>
            </a:r>
          </a:p>
          <a:p>
            <a:pPr marL="342900" lvl="1" indent="0">
              <a:buNone/>
            </a:pPr>
            <a:r>
              <a:rPr lang="en-US" b="1" dirty="0"/>
              <a:t>Developer:</a:t>
            </a:r>
            <a:r>
              <a:rPr lang="en-US" dirty="0"/>
              <a:t> OpenAI.</a:t>
            </a:r>
          </a:p>
          <a:p>
            <a:pPr marL="342900" lvl="1" indent="0">
              <a:buNone/>
            </a:pPr>
            <a:r>
              <a:rPr lang="en-US" b="1" dirty="0"/>
              <a:t>Significance:</a:t>
            </a:r>
            <a:r>
              <a:rPr lang="en-US" dirty="0"/>
              <a:t> GPT models (GPT-3, GPT-4, etc.) are the pioneers of the modern LLM era. They popularized the </a:t>
            </a:r>
            <a:r>
              <a:rPr lang="en-US" i="1" dirty="0"/>
              <a:t>Generative</a:t>
            </a:r>
            <a:r>
              <a:rPr lang="en-US" dirty="0"/>
              <a:t> and </a:t>
            </a:r>
            <a:r>
              <a:rPr lang="en-US" i="1" dirty="0"/>
              <a:t>Pre-trained</a:t>
            </a:r>
            <a:r>
              <a:rPr lang="en-US" dirty="0"/>
              <a:t> approach, showcasing unprecedented capabilities in conversation, coding, and general knowledge. GPT is known for being </a:t>
            </a:r>
            <a:r>
              <a:rPr lang="en-US" b="1" dirty="0"/>
              <a:t>closed-source</a:t>
            </a:r>
            <a:r>
              <a:rPr lang="en-US" dirty="0"/>
              <a:t> (proprietary), with access primarily through an API.</a:t>
            </a:r>
          </a:p>
          <a:p>
            <a:r>
              <a:rPr lang="en-US" b="1" dirty="0"/>
              <a:t>2. </a:t>
            </a:r>
            <a:r>
              <a:rPr lang="en-US" b="1" dirty="0" err="1"/>
              <a:t>LLaMA</a:t>
            </a:r>
            <a:r>
              <a:rPr lang="en-US" b="1" dirty="0"/>
              <a:t> (Large Language Model Meta AI)</a:t>
            </a:r>
          </a:p>
          <a:p>
            <a:pPr marL="342900" lvl="1" indent="0">
              <a:buNone/>
            </a:pPr>
            <a:r>
              <a:rPr lang="en-US" b="1" dirty="0"/>
              <a:t>Developer:</a:t>
            </a:r>
            <a:r>
              <a:rPr lang="en-US" dirty="0"/>
              <a:t> Meta AI (Facebook).</a:t>
            </a:r>
          </a:p>
          <a:p>
            <a:pPr marL="342900" lvl="1" indent="0">
              <a:buNone/>
            </a:pPr>
            <a:r>
              <a:rPr lang="en-US" b="1" dirty="0"/>
              <a:t>Significance:</a:t>
            </a:r>
            <a:r>
              <a:rPr lang="en-US" dirty="0"/>
              <a:t> </a:t>
            </a:r>
            <a:r>
              <a:rPr lang="en-US" dirty="0" err="1"/>
              <a:t>LLaMA</a:t>
            </a:r>
            <a:r>
              <a:rPr lang="en-US" dirty="0"/>
              <a:t> (and its successor, Llama 2) introduced high-performance models that were initially </a:t>
            </a:r>
            <a:r>
              <a:rPr lang="en-US" b="1" dirty="0"/>
              <a:t>openly released</a:t>
            </a:r>
            <a:r>
              <a:rPr lang="en-US" dirty="0"/>
              <a:t> (though with some licensing restrictions), dramatically boosting the open-source AI community. Its high quality and efficient architecture made it the primary choice for researchers and companies building their own custom models.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069546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0D54E-EF22-1378-A8E9-FC9746401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AB7E0-4405-427C-055E-1512B7BBC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LLaMA</a:t>
            </a:r>
            <a:r>
              <a:rPr lang="en-US" dirty="0"/>
              <a:t>, GPT, DeepSeek, BLOOM,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A4726-6567-BD2D-557F-7E36DAE81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486274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3. BLOOM (</a:t>
            </a:r>
            <a:r>
              <a:rPr lang="en-US" b="1" dirty="0" err="1"/>
              <a:t>BigScience</a:t>
            </a:r>
            <a:r>
              <a:rPr lang="en-US" b="1" dirty="0"/>
              <a:t> Large Open-science Open-access Multilingual)</a:t>
            </a:r>
          </a:p>
          <a:p>
            <a:pPr marL="342900" lvl="1" indent="0">
              <a:buNone/>
            </a:pPr>
            <a:r>
              <a:rPr lang="en-US" b="1" dirty="0"/>
              <a:t>Developer:</a:t>
            </a:r>
            <a:r>
              <a:rPr lang="en-US" dirty="0"/>
              <a:t> </a:t>
            </a:r>
            <a:r>
              <a:rPr lang="en-US" dirty="0" err="1"/>
              <a:t>BigScience</a:t>
            </a:r>
            <a:r>
              <a:rPr lang="en-US" dirty="0"/>
              <a:t> (a collaboration of over a thousand researchers).</a:t>
            </a:r>
          </a:p>
          <a:p>
            <a:pPr marL="342900" lvl="1" indent="0">
              <a:buNone/>
            </a:pPr>
            <a:r>
              <a:rPr lang="en-US" b="1" dirty="0"/>
              <a:t>Significance:</a:t>
            </a:r>
            <a:r>
              <a:rPr lang="en-US" dirty="0"/>
              <a:t> BLOOM is notable for being a truly </a:t>
            </a:r>
            <a:r>
              <a:rPr lang="en-US" b="1" dirty="0"/>
              <a:t>open-science, multilingual</a:t>
            </a:r>
            <a:r>
              <a:rPr lang="en-US" dirty="0"/>
              <a:t> LLM. It was trained on a massive, diverse dataset to be highly proficient across </a:t>
            </a:r>
            <a:r>
              <a:rPr lang="en-US" b="1" dirty="0"/>
              <a:t>46 natural languages and 13 programming languages</a:t>
            </a:r>
            <a:r>
              <a:rPr lang="en-US" dirty="0"/>
              <a:t>. Its purpose was to democratize access to powerful AI models for the global research community.</a:t>
            </a:r>
          </a:p>
          <a:p>
            <a:r>
              <a:rPr lang="en-US" b="1" dirty="0"/>
              <a:t>4. DeepSeek</a:t>
            </a:r>
          </a:p>
          <a:p>
            <a:pPr marL="342900" lvl="1" indent="0">
              <a:buNone/>
            </a:pPr>
            <a:r>
              <a:rPr lang="en-US" b="1" dirty="0"/>
              <a:t>Developer:</a:t>
            </a:r>
            <a:r>
              <a:rPr lang="en-US" dirty="0"/>
              <a:t> DeepSeek AI (a Chinese-based company).</a:t>
            </a:r>
          </a:p>
          <a:p>
            <a:pPr marL="342900" lvl="1" indent="0">
              <a:buNone/>
            </a:pPr>
            <a:r>
              <a:rPr lang="en-US" b="1" dirty="0"/>
              <a:t>Significance:</a:t>
            </a:r>
            <a:r>
              <a:rPr lang="en-US" dirty="0"/>
              <a:t> DeepSeek models are known for their competitive performance, often matching or exceeding their contemporaries, particularly in </a:t>
            </a:r>
            <a:r>
              <a:rPr lang="en-US" b="1" dirty="0"/>
              <a:t>coding</a:t>
            </a:r>
            <a:r>
              <a:rPr lang="en-US" dirty="0"/>
              <a:t> and </a:t>
            </a:r>
            <a:r>
              <a:rPr lang="en-US" b="1" dirty="0"/>
              <a:t>Chinese language tasks</a:t>
            </a:r>
            <a:r>
              <a:rPr lang="en-US" dirty="0"/>
              <a:t>. They represent the growing global diversity in high-performance LLM development, with a focus on both general language and specialized domains.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FA98AF0-3826-189D-03AF-8D59995C6996}"/>
                  </a:ext>
                </a:extLst>
              </p14:cNvPr>
              <p14:cNvContentPartPr/>
              <p14:nvPr/>
            </p14:nvContentPartPr>
            <p14:xfrm>
              <a:off x="6808851" y="5885163"/>
              <a:ext cx="360" cy="2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FA98AF0-3826-189D-03AF-8D59995C699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00211" y="5876163"/>
                <a:ext cx="1800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5410C2B-8DE8-A028-5E4C-52A94CF67021}"/>
                  </a:ext>
                </a:extLst>
              </p14:cNvPr>
              <p14:cNvContentPartPr/>
              <p14:nvPr/>
            </p14:nvContentPartPr>
            <p14:xfrm>
              <a:off x="2136179" y="3208214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5410C2B-8DE8-A028-5E4C-52A94CF6702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27539" y="3199214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058222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B0C1A-301A-F12F-D211-4D8E7D218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161A5-E960-20A8-3554-0C17EE011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LLaMA</a:t>
            </a:r>
            <a:r>
              <a:rPr lang="en-US" dirty="0"/>
              <a:t>, GPT, DeepSeek, BLOOM,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5DE4F-3487-E24C-1BE6-398988890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486274"/>
          </a:xfrm>
        </p:spPr>
        <p:txBody>
          <a:bodyPr>
            <a:normAutofit/>
          </a:bodyPr>
          <a:lstStyle/>
          <a:p>
            <a:r>
              <a:rPr lang="en-US" b="1" dirty="0"/>
              <a:t>Transformers: The Foundation </a:t>
            </a:r>
            <a:r>
              <a:rPr lang="en-CN" b="1" dirty="0"/>
              <a:t>🧱</a:t>
            </a:r>
          </a:p>
          <a:p>
            <a:pPr marL="342900" lvl="1" indent="0">
              <a:buNone/>
            </a:pPr>
            <a:r>
              <a:rPr lang="en-US" dirty="0"/>
              <a:t>The </a:t>
            </a:r>
            <a:r>
              <a:rPr lang="en-US" b="1" dirty="0"/>
              <a:t>Transformer</a:t>
            </a:r>
            <a:r>
              <a:rPr lang="en-US" dirty="0"/>
              <a:t> is the revolutionary deep learning architecture that makes </a:t>
            </a:r>
            <a:r>
              <a:rPr lang="en-US" dirty="0" err="1"/>
              <a:t>LLaMA</a:t>
            </a:r>
            <a:r>
              <a:rPr lang="en-US" dirty="0"/>
              <a:t>, GPT, DeepSeek, and BLOOM possible. It was introduced by Google in 2017 in the paper "Attention Is All You Need.”</a:t>
            </a:r>
          </a:p>
          <a:p>
            <a:r>
              <a:rPr lang="en-US" b="1" dirty="0"/>
              <a:t>Transformer Components</a:t>
            </a:r>
          </a:p>
          <a:p>
            <a:pPr marL="342900" lvl="1" indent="0">
              <a:buNone/>
            </a:pPr>
            <a:r>
              <a:rPr lang="en-US" dirty="0"/>
              <a:t>The architecture consists of two main parts:</a:t>
            </a:r>
          </a:p>
          <a:p>
            <a:pPr marL="342900" lvl="1" indent="0">
              <a:buNone/>
            </a:pPr>
            <a:r>
              <a:rPr lang="en-US" b="1" dirty="0"/>
              <a:t>Encoder:</a:t>
            </a:r>
            <a:r>
              <a:rPr lang="en-US" dirty="0"/>
              <a:t> Processes the input sequence and generates an understanding (often used for tasks like translation).</a:t>
            </a:r>
          </a:p>
          <a:p>
            <a:pPr marL="342900" lvl="1" indent="0">
              <a:buNone/>
            </a:pPr>
            <a:r>
              <a:rPr lang="en-US" b="1" dirty="0"/>
              <a:t>Decoder:</a:t>
            </a:r>
            <a:r>
              <a:rPr lang="en-US" dirty="0"/>
              <a:t> Uses the understanding from the Encoder (and its own internal state) to generate the output sequence (often used for generation).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3450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94C51-C580-0732-ECA5-51F0097A5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E67D7-6F2A-F6D0-CDCF-1CC66E224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Tokenization, Embeddings, Fine-tuning with </a:t>
            </a:r>
            <a:r>
              <a:rPr lang="en-US" dirty="0">
                <a:hlinkClick r:id="rId2"/>
              </a:rPr>
              <a:t>Hugging Face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43358E-537F-4A3E-968D-70D0E0019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800" y="1690689"/>
            <a:ext cx="5757967" cy="454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4659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6F8FC-68FA-544E-B72A-4CB0516E3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9AF3A-82E8-8EA1-258A-27EDAD517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Tokenization, Embeddings, Fine-tuning with Hugging Face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333410-A52C-5F46-7F1E-8C3E59281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261" y="1325563"/>
            <a:ext cx="5523801" cy="474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1141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EAD5E-AA45-F621-B6B5-2734EE182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D321B-0FDE-F4D0-77F9-512F8501C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344" y="0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How </a:t>
            </a:r>
            <a:r>
              <a:rPr lang="en-US" dirty="0" err="1"/>
              <a:t>LLaMA</a:t>
            </a:r>
            <a:r>
              <a:rPr lang="en-US" dirty="0"/>
              <a:t>, BLOOM, and GPT handle large-scale natural language tasks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28C5DF-0B35-F24E-D183-4FB90A88C0EE}"/>
              </a:ext>
            </a:extLst>
          </p:cNvPr>
          <p:cNvSpPr txBox="1"/>
          <p:nvPr/>
        </p:nvSpPr>
        <p:spPr>
          <a:xfrm>
            <a:off x="544344" y="1932562"/>
            <a:ext cx="77890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All three handle large-scale tasks through: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Pre-training</a:t>
            </a:r>
            <a:r>
              <a:rPr lang="en-US" dirty="0"/>
              <a:t> on massive datasets (hundreds of billions of tokens)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Transfer learning</a:t>
            </a:r>
            <a:r>
              <a:rPr lang="en-US" dirty="0"/>
              <a:t> - general knowledge applied to specific tasks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Fine-tuning</a:t>
            </a:r>
            <a:r>
              <a:rPr lang="en-US" dirty="0"/>
              <a:t> for domain-specific applications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Prompt engineering</a:t>
            </a:r>
            <a:r>
              <a:rPr lang="en-US" dirty="0"/>
              <a:t> for zero-shot and few-shot learning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Distributed training</a:t>
            </a:r>
            <a:r>
              <a:rPr lang="en-US" dirty="0"/>
              <a:t> across multiple GPUs/TPUs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Gradient checkpointing</a:t>
            </a:r>
            <a:r>
              <a:rPr lang="en-US" dirty="0"/>
              <a:t> to manage memory during training</a:t>
            </a:r>
          </a:p>
        </p:txBody>
      </p:sp>
    </p:spTree>
    <p:extLst>
      <p:ext uri="{BB962C8B-B14F-4D97-AF65-F5344CB8AC3E}">
        <p14:creationId xmlns:p14="http://schemas.microsoft.com/office/powerpoint/2010/main" val="383045906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9851A-F269-496C-1108-52487D0DE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1A996-CCD6-2AF2-7FDC-C115E8BAC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AI and text generation: Chatbots, summarization, Q&amp;A, and sentiment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53D314-54E0-AF85-FA9F-65773FEB4563}"/>
              </a:ext>
            </a:extLst>
          </p:cNvPr>
          <p:cNvSpPr txBox="1"/>
          <p:nvPr/>
        </p:nvSpPr>
        <p:spPr>
          <a:xfrm>
            <a:off x="628650" y="1746144"/>
            <a:ext cx="75940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All-in-One Platforms</a:t>
            </a:r>
          </a:p>
          <a:p>
            <a:pPr>
              <a:buNone/>
            </a:pPr>
            <a:r>
              <a:rPr lang="en-US" b="1" dirty="0"/>
              <a:t>For Multiple Applications: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OpenAI API (GPT-4)</a:t>
            </a:r>
            <a:r>
              <a:rPr lang="en-US" dirty="0"/>
              <a:t> - All text generation tasks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Claude API (Anthropic)</a:t>
            </a:r>
            <a:r>
              <a:rPr lang="en-US" dirty="0"/>
              <a:t> - Comprehensive text AI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Google Cloud AI Platform</a:t>
            </a:r>
            <a:r>
              <a:rPr lang="en-US" dirty="0"/>
              <a:t> - Full suite of NLP tools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AWS AI Services</a:t>
            </a:r>
            <a:r>
              <a:rPr lang="en-US" dirty="0"/>
              <a:t> - Complete ML/AI ecosystem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Azure Cognitive Services</a:t>
            </a:r>
            <a:r>
              <a:rPr lang="en-US" dirty="0"/>
              <a:t> - Microsoft's AI toolkit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Hugging Face</a:t>
            </a:r>
            <a:r>
              <a:rPr lang="en-US" dirty="0"/>
              <a:t> - Open-source models for everything</a:t>
            </a:r>
          </a:p>
          <a:p>
            <a:pPr>
              <a:buNone/>
            </a:pPr>
            <a:r>
              <a:rPr lang="en-US" b="1" dirty="0"/>
              <a:t>Best Practices for Tool Selection: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Consider scale</a:t>
            </a:r>
            <a:r>
              <a:rPr lang="en-US" dirty="0"/>
              <a:t>: Cloud APIs for small projects, custom models for large-scale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Data privacy</a:t>
            </a:r>
            <a:r>
              <a:rPr lang="en-US" dirty="0"/>
              <a:t>: On-premise solutions (Rasa) vs. cloud services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Customization needs</a:t>
            </a:r>
            <a:r>
              <a:rPr lang="en-US" dirty="0"/>
              <a:t>: Open-source (Hugging Face) vs. managed services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Budget</a:t>
            </a:r>
            <a:r>
              <a:rPr lang="en-US" dirty="0"/>
              <a:t>: Free tiers, pay-as-you-go, or enterprise licensing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Integration</a:t>
            </a:r>
            <a:r>
              <a:rPr lang="en-US" dirty="0"/>
              <a:t>: Choose tools that work with your existing tech stack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Language support</a:t>
            </a:r>
            <a:r>
              <a:rPr lang="en-US" dirty="0"/>
              <a:t>: Ensure tools support your target languages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Accuracy requirements</a:t>
            </a:r>
            <a:r>
              <a:rPr lang="en-US" dirty="0"/>
              <a:t>: Test multiple tools before committing</a:t>
            </a:r>
          </a:p>
        </p:txBody>
      </p:sp>
    </p:spTree>
    <p:extLst>
      <p:ext uri="{BB962C8B-B14F-4D97-AF65-F5344CB8AC3E}">
        <p14:creationId xmlns:p14="http://schemas.microsoft.com/office/powerpoint/2010/main" val="180040694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Practical Demo: Hugging Face</a:t>
            </a:r>
            <a:r>
              <a:rPr lang="en-US" dirty="0"/>
              <a:t>/DeepSeek</a:t>
            </a:r>
            <a:r>
              <a:rPr dirty="0"/>
              <a:t> API</a:t>
            </a:r>
            <a:r>
              <a:rPr lang="en-US" dirty="0"/>
              <a:t>(60mins)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Text generation with </a:t>
            </a:r>
            <a:r>
              <a:rPr dirty="0" err="1"/>
              <a:t>LLaMA</a:t>
            </a:r>
            <a:r>
              <a:rPr dirty="0"/>
              <a:t> or </a:t>
            </a:r>
            <a:r>
              <a:rPr dirty="0" err="1"/>
              <a:t>DistilBERT</a:t>
            </a:r>
            <a:endParaRPr lang="en-US" dirty="0"/>
          </a:p>
          <a:p>
            <a:pPr marL="0" indent="0">
              <a:buNone/>
            </a:pPr>
            <a:endParaRPr dirty="0"/>
          </a:p>
          <a:p>
            <a:r>
              <a:rPr dirty="0"/>
              <a:t>Private MCP setup &amp; fine-tuning.</a:t>
            </a:r>
            <a:endParaRPr lang="en-US" dirty="0"/>
          </a:p>
          <a:p>
            <a:pPr marL="0" indent="0">
              <a:buNone/>
            </a:pPr>
            <a:endParaRPr dirty="0"/>
          </a:p>
          <a:p>
            <a:r>
              <a:rPr dirty="0"/>
              <a:t>AI-powered Chatbot using DeepSeek + Flutter.</a:t>
            </a:r>
            <a:endParaRPr lang="en-CN" dirty="0"/>
          </a:p>
          <a:p>
            <a:pPr marL="0" indent="0">
              <a:buNone/>
            </a:pPr>
            <a:r>
              <a:rPr lang="en-US" dirty="0"/>
              <a:t>const String </a:t>
            </a:r>
            <a:r>
              <a:rPr lang="en-US" dirty="0" err="1"/>
              <a:t>deepseekApiKey</a:t>
            </a:r>
            <a:r>
              <a:rPr lang="en-US" dirty="0"/>
              <a:t> = "sk-9362d28569be445f9a9cb77056d28795";</a:t>
            </a:r>
          </a:p>
          <a:p>
            <a:pPr marL="0" indent="0">
              <a:buNone/>
            </a:pPr>
            <a:r>
              <a:rPr lang="en-US" dirty="0"/>
              <a:t>const String </a:t>
            </a:r>
            <a:r>
              <a:rPr lang="en-US" dirty="0" err="1"/>
              <a:t>deepseekApiUrl</a:t>
            </a:r>
            <a:r>
              <a:rPr lang="en-US" dirty="0"/>
              <a:t> = "https://</a:t>
            </a:r>
            <a:r>
              <a:rPr lang="en-US" dirty="0" err="1"/>
              <a:t>api.deepseek.com</a:t>
            </a:r>
            <a:r>
              <a:rPr lang="en-US" dirty="0"/>
              <a:t>/v1/chat/completions";</a:t>
            </a:r>
          </a:p>
          <a:p>
            <a:endParaRPr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Capstone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Build an AI Assistant using </a:t>
            </a:r>
            <a:r>
              <a:rPr dirty="0" err="1"/>
              <a:t>LLaMA</a:t>
            </a:r>
            <a:r>
              <a:rPr dirty="0"/>
              <a:t> </a:t>
            </a:r>
            <a:r>
              <a:rPr lang="en-US" dirty="0"/>
              <a:t>/ DeepSeek</a:t>
            </a:r>
            <a:r>
              <a:rPr dirty="0"/>
              <a:t>(summarization) &amp; TensorFlow (classification</a:t>
            </a:r>
            <a:r>
              <a:rPr lang="en-US" dirty="0"/>
              <a:t>)  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eneral_AI_Training_Malaysia_90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neral_AI_Training_Malaysia_90slides" id="{1558F773-1B71-DF44-B36A-1B7924B6FAD3}" vid="{B80864C4-4F99-0349-AF3F-20D4D1845C4E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F14DFD9-7A44-BA4F-BA44-6434F98A4CB1}">
  <we:reference id="wa200000113" version="1.0.0.0" store="en-US" storeType="OMEX"/>
  <we:alternateReferences>
    <we:reference id="WA200000113" version="1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General_AI_Training_Malaysia_90slides</Template>
  <TotalTime>4438</TotalTime>
  <Words>7137</Words>
  <Application>Microsoft Macintosh PowerPoint</Application>
  <PresentationFormat>On-screen Show (4:3)</PresentationFormat>
  <Paragraphs>714</Paragraphs>
  <Slides>103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16" baseType="lpstr">
      <vt:lpstr>Google Sans</vt:lpstr>
      <vt:lpstr>Google Sans Text</vt:lpstr>
      <vt:lpstr>Raleway-v4020</vt:lpstr>
      <vt:lpstr>Raleway-v4020 Black</vt:lpstr>
      <vt:lpstr>Raleway-v4020 Thin</vt:lpstr>
      <vt:lpstr>SimSun</vt:lpstr>
      <vt:lpstr>Arial</vt:lpstr>
      <vt:lpstr>Arial Narrow</vt:lpstr>
      <vt:lpstr>Calibri</vt:lpstr>
      <vt:lpstr>Myanmar Text</vt:lpstr>
      <vt:lpstr>Times New Roman</vt:lpstr>
      <vt:lpstr>Trebuchet MS</vt:lpstr>
      <vt:lpstr>General_AI_Training_Malaysia_90slides</vt:lpstr>
      <vt:lpstr>PowerPoint Presentation</vt:lpstr>
      <vt:lpstr>PowerPoint Presentation</vt:lpstr>
      <vt:lpstr>Practice within AI tools and data</vt:lpstr>
      <vt:lpstr>Training Overview</vt:lpstr>
      <vt:lpstr>Day 1</vt:lpstr>
      <vt:lpstr>What is AI &amp; Its History</vt:lpstr>
      <vt:lpstr>Definition and significance of AI</vt:lpstr>
      <vt:lpstr>Division of AI</vt:lpstr>
      <vt:lpstr>Categories: ML, DL, NLP, RL</vt:lpstr>
      <vt:lpstr>Importance of AI in solving complex problems across industries</vt:lpstr>
      <vt:lpstr>Scikit-learn</vt:lpstr>
      <vt:lpstr> History: Turing Test, symbolic AI → ML → Deep Learning </vt:lpstr>
      <vt:lpstr>Future: AGI (Artificial General Intelligence)</vt:lpstr>
      <vt:lpstr>Current Tech Trends, Projects, and Code Examples for AGI</vt:lpstr>
      <vt:lpstr>Frontier of AI – SAI(Super AI)/ASI(Artificial Super Intelligence)</vt:lpstr>
      <vt:lpstr>AGI,ASI</vt:lpstr>
      <vt:lpstr>Practical (15 min):</vt:lpstr>
      <vt:lpstr>AI Applications in Government</vt:lpstr>
      <vt:lpstr>Citizen Services – AI chatbots</vt:lpstr>
      <vt:lpstr>Smart Cities – Traffic, environment, infrastructure  (Smart Traffic Light)</vt:lpstr>
      <vt:lpstr>Public Security – Surveillance &amp; anomaly detection</vt:lpstr>
      <vt:lpstr>Healthcare – Predictive analytics(Diagnose system)</vt:lpstr>
      <vt:lpstr>Finance – Fraud detection(Antifraud)</vt:lpstr>
      <vt:lpstr>Education – Personalized learning(Demo:Student Behavior Detection)</vt:lpstr>
      <vt:lpstr>Practical (30 min):</vt:lpstr>
      <vt:lpstr>AI Landscape &amp; Foresight</vt:lpstr>
      <vt:lpstr>From narrow AI → general-purpose AI</vt:lpstr>
      <vt:lpstr>Multimodal AI (text, image, speech)</vt:lpstr>
      <vt:lpstr>The rise of Edge AI and AI for IoT (Internet of Things) devices(Senarios)</vt:lpstr>
      <vt:lpstr>The rise of Edge AI and AI for IoT (Internet of Things) devices - sdk</vt:lpstr>
      <vt:lpstr>The Future of AI: Trends in reinforcement learning, unsupervised learning, and few-shot learning</vt:lpstr>
      <vt:lpstr>Practical (15 min):</vt:lpstr>
      <vt:lpstr>AI Infrastructure &amp; Strategic Planning</vt:lpstr>
      <vt:lpstr>AI system components: Data pipelines, model development, and API integration</vt:lpstr>
      <vt:lpstr>AI system components: Data pipelines, model development, and API integration</vt:lpstr>
      <vt:lpstr>AI system components: Data pipelines, model development, and API integration</vt:lpstr>
      <vt:lpstr>AI system components: Data pipelines, model development, and API integration</vt:lpstr>
      <vt:lpstr>AI Strategy Development for Government IT</vt:lpstr>
      <vt:lpstr>Practical (35 min):</vt:lpstr>
      <vt:lpstr>Day 2 </vt:lpstr>
      <vt:lpstr>ML Overview</vt:lpstr>
      <vt:lpstr>ML pipeline: Data → Training → Testing → Evaluation</vt:lpstr>
      <vt:lpstr>ML Overview</vt:lpstr>
      <vt:lpstr>ML pipeline: Data → Training → Testing → Evaluation</vt:lpstr>
      <vt:lpstr>ML pipeline: Data → Training → Testing → Evaluation</vt:lpstr>
      <vt:lpstr>Models: Linear Regression, Decision Trees, Random Forests</vt:lpstr>
      <vt:lpstr>Practical Demo: RNNs,CNNs</vt:lpstr>
      <vt:lpstr>Deep Learning Theory</vt:lpstr>
      <vt:lpstr>Neural Networks &amp; Backpropagation</vt:lpstr>
      <vt:lpstr>Neural Networks &amp; Backpropagation</vt:lpstr>
      <vt:lpstr>Neural Networks &amp; Backpropagation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CNNs(Convolutional Neural Networks)</vt:lpstr>
      <vt:lpstr>CNNs(Convolutional Neural Networks)</vt:lpstr>
      <vt:lpstr>CNNs(Convolutional Neural Networks)</vt:lpstr>
      <vt:lpstr>CNNs(Convolutional Neural Networks)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RNNs （Recurrent Neural Networks)</vt:lpstr>
      <vt:lpstr>RNNs （Recurrent Neural Networks)</vt:lpstr>
      <vt:lpstr>RNNs （Recurrent Neural Networks)</vt:lpstr>
      <vt:lpstr>RNNs （Recurrent Neural Networks)</vt:lpstr>
      <vt:lpstr>LSTM( Long short-term memory)</vt:lpstr>
      <vt:lpstr>LSTM( Long short-term memory)</vt:lpstr>
      <vt:lpstr>Transfer Learning &amp; Data Augmentation</vt:lpstr>
      <vt:lpstr>Transfer Learning &amp; Data Augmentation</vt:lpstr>
      <vt:lpstr>Hardware: GPUs &amp; TPUs</vt:lpstr>
      <vt:lpstr>Hardware: GPUs &amp; TPUs</vt:lpstr>
      <vt:lpstr>Practical Demo: OCR, Prediction</vt:lpstr>
      <vt:lpstr>Day3</vt:lpstr>
      <vt:lpstr>Large Language Models (LLMs)</vt:lpstr>
      <vt:lpstr>Large Language Models (LLMs)</vt:lpstr>
      <vt:lpstr>LLaMA, GPT, DeepSeek, BLOOM, Transformers</vt:lpstr>
      <vt:lpstr>LLaMA, GPT, DeepSeek, BLOOM, Transformers</vt:lpstr>
      <vt:lpstr>LLaMA, GPT, DeepSeek, BLOOM, Transformers</vt:lpstr>
      <vt:lpstr>LLaMA, GPT, DeepSeek, BLOOM, Transformers</vt:lpstr>
      <vt:lpstr>LLaMA, GPT, DeepSeek, BLOOM, Transformers</vt:lpstr>
      <vt:lpstr>LLaMA, GPT, DeepSeek, BLOOM, Transformers</vt:lpstr>
      <vt:lpstr>Tokenization, Embeddings, Fine-tuning with Hugging Face</vt:lpstr>
      <vt:lpstr>Tokenization, Embeddings, Fine-tuning with Hugging Face</vt:lpstr>
      <vt:lpstr>How LLaMA, BLOOM, and GPT handle large-scale natural language tasks</vt:lpstr>
      <vt:lpstr>AI and text generation: Chatbots, summarization, Q&amp;A, and sentiment analysis</vt:lpstr>
      <vt:lpstr>Practical Demo: Hugging Face/DeepSeek API(60mins)</vt:lpstr>
      <vt:lpstr>Capstone Project</vt:lpstr>
      <vt:lpstr>Wrap-Up &amp; Future of AI</vt:lpstr>
      <vt:lpstr>Future of AI</vt:lpstr>
      <vt:lpstr>Key Tools &amp; Frameworks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Spear Yao</cp:lastModifiedBy>
  <cp:revision>360</cp:revision>
  <dcterms:created xsi:type="dcterms:W3CDTF">2013-01-27T09:14:16Z</dcterms:created>
  <dcterms:modified xsi:type="dcterms:W3CDTF">2025-10-22T00:07:35Z</dcterms:modified>
  <cp:category/>
</cp:coreProperties>
</file>